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9" r:id="rId4"/>
    <p:sldId id="260" r:id="rId5"/>
    <p:sldId id="303" r:id="rId6"/>
    <p:sldId id="261" r:id="rId7"/>
    <p:sldId id="262" r:id="rId8"/>
    <p:sldId id="297" r:id="rId9"/>
    <p:sldId id="263" r:id="rId10"/>
    <p:sldId id="264" r:id="rId11"/>
    <p:sldId id="312" r:id="rId12"/>
    <p:sldId id="302" r:id="rId13"/>
    <p:sldId id="311" r:id="rId14"/>
    <p:sldId id="325" r:id="rId15"/>
    <p:sldId id="323" r:id="rId16"/>
    <p:sldId id="324" r:id="rId17"/>
    <p:sldId id="309" r:id="rId18"/>
    <p:sldId id="326" r:id="rId19"/>
    <p:sldId id="267" r:id="rId20"/>
    <p:sldId id="268" r:id="rId21"/>
    <p:sldId id="269" r:id="rId22"/>
    <p:sldId id="315" r:id="rId23"/>
    <p:sldId id="319" r:id="rId24"/>
    <p:sldId id="317" r:id="rId25"/>
    <p:sldId id="322" r:id="rId26"/>
    <p:sldId id="316" r:id="rId27"/>
    <p:sldId id="320" r:id="rId28"/>
    <p:sldId id="321" r:id="rId29"/>
    <p:sldId id="318" r:id="rId30"/>
    <p:sldId id="327" r:id="rId31"/>
    <p:sldId id="270" r:id="rId32"/>
    <p:sldId id="271" r:id="rId33"/>
    <p:sldId id="305" r:id="rId34"/>
    <p:sldId id="272" r:id="rId35"/>
    <p:sldId id="273" r:id="rId36"/>
    <p:sldId id="274" r:id="rId37"/>
    <p:sldId id="306" r:id="rId38"/>
    <p:sldId id="307" r:id="rId39"/>
    <p:sldId id="276" r:id="rId40"/>
    <p:sldId id="278" r:id="rId41"/>
    <p:sldId id="277" r:id="rId42"/>
    <p:sldId id="279" r:id="rId43"/>
    <p:sldId id="283" r:id="rId44"/>
    <p:sldId id="275" r:id="rId45"/>
    <p:sldId id="280" r:id="rId46"/>
    <p:sldId id="281" r:id="rId47"/>
    <p:sldId id="285" r:id="rId48"/>
    <p:sldId id="308" r:id="rId49"/>
    <p:sldId id="287" r:id="rId50"/>
    <p:sldId id="288" r:id="rId51"/>
    <p:sldId id="290" r:id="rId52"/>
    <p:sldId id="294" r:id="rId5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62B"/>
    <a:srgbClr val="152F76"/>
    <a:srgbClr val="86BADA"/>
    <a:srgbClr val="6699FF"/>
    <a:srgbClr val="F6F6F6"/>
    <a:srgbClr val="0066CC"/>
    <a:srgbClr val="0099FF"/>
    <a:srgbClr val="3399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76" autoAdjust="0"/>
  </p:normalViewPr>
  <p:slideViewPr>
    <p:cSldViewPr>
      <p:cViewPr varScale="1">
        <p:scale>
          <a:sx n="146" d="100"/>
          <a:sy n="146" d="100"/>
        </p:scale>
        <p:origin x="59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人数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CFC-4644-BFDF-6AF31068DBCB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CFC-4644-BFDF-6AF31068DBCB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CFC-4644-BFDF-6AF31068DBCB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CFC-4644-BFDF-6AF31068DBCB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ECFC-4644-BFDF-6AF31068DBCB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ECFC-4644-BFDF-6AF31068DBCB}"/>
              </c:ext>
            </c:extLst>
          </c:dPt>
          <c:cat>
            <c:strRef>
              <c:f>Sheet1!$A$2:$A$7</c:f>
              <c:strCache>
                <c:ptCount val="4"/>
                <c:pt idx="0">
                  <c:v>管理</c:v>
                </c:pt>
                <c:pt idx="1">
                  <c:v>研发及生产</c:v>
                </c:pt>
                <c:pt idx="2">
                  <c:v>技术</c:v>
                </c:pt>
                <c:pt idx="3">
                  <c:v>销售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84</c:v>
                </c:pt>
                <c:pt idx="1">
                  <c:v>113</c:v>
                </c:pt>
                <c:pt idx="2">
                  <c:v>183</c:v>
                </c:pt>
                <c:pt idx="3">
                  <c:v>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CFC-4644-BFDF-6AF31068D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2"/>
        <c:holeSize val="43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0.07997</cdr:x>
      <cdr:y>0.81272</cdr:y>
    </cdr:from>
    <cdr:to>
      <cdr:x>0.27747</cdr:x>
      <cdr:y>0.93675</cdr:y>
    </cdr:to>
    <cdr:cxnSp macro="">
      <cdr:nvCxnSpPr>
        <cdr:cNvPr id="4" name="肘形连接符 3">
          <a:extLst xmlns:a="http://schemas.openxmlformats.org/drawingml/2006/main">
            <a:ext uri="{FF2B5EF4-FFF2-40B4-BE49-F238E27FC236}">
              <a16:creationId xmlns="" xmlns:a16="http://schemas.microsoft.com/office/drawing/2014/main" id="{3C97BC7E-29FB-4F11-8B7D-C0FFF49E3C25}"/>
            </a:ext>
          </a:extLst>
        </cdr:cNvPr>
        <cdr:cNvCxnSpPr/>
      </cdr:nvCxnSpPr>
      <cdr:spPr>
        <a:xfrm xmlns:a="http://schemas.openxmlformats.org/drawingml/2006/main" rot="10800000" flipV="1">
          <a:off x="394542" y="2477160"/>
          <a:ext cx="974352" cy="378044"/>
        </a:xfrm>
        <a:prstGeom xmlns:a="http://schemas.openxmlformats.org/drawingml/2006/main" prst="bentConnector3">
          <a:avLst>
            <a:gd name="adj1" fmla="val 100094"/>
          </a:avLst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0.0745</cdr:x>
      <cdr:y>0.24687</cdr:y>
    </cdr:from>
    <cdr:to>
      <cdr:x>0.272</cdr:x>
      <cdr:y>0.3709</cdr:y>
    </cdr:to>
    <cdr:cxnSp macro="">
      <cdr:nvCxnSpPr>
        <cdr:cNvPr id="7" name="肘形连接符 6">
          <a:extLst xmlns:a="http://schemas.openxmlformats.org/drawingml/2006/main">
            <a:ext uri="{FF2B5EF4-FFF2-40B4-BE49-F238E27FC236}">
              <a16:creationId xmlns="" xmlns:a16="http://schemas.microsoft.com/office/drawing/2014/main" id="{D0547CD9-FCC2-46B1-B5CC-0FF5FC0C4D12}"/>
            </a:ext>
          </a:extLst>
        </cdr:cNvPr>
        <cdr:cNvCxnSpPr/>
      </cdr:nvCxnSpPr>
      <cdr:spPr>
        <a:xfrm xmlns:a="http://schemas.openxmlformats.org/drawingml/2006/main" rot="10800000" flipV="1">
          <a:off x="367539" y="752445"/>
          <a:ext cx="974353" cy="378043"/>
        </a:xfrm>
        <a:prstGeom xmlns:a="http://schemas.openxmlformats.org/drawingml/2006/main" prst="bentConnector3">
          <a:avLst>
            <a:gd name="adj1" fmla="val 100094"/>
          </a:avLst>
        </a:prstGeom>
        <a:ln xmlns:a="http://schemas.openxmlformats.org/drawingml/2006/main">
          <a:solidFill>
            <a:schemeClr val="accent3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AE890-15C2-4796-82A1-70F5C192A0B6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CD87E-6371-4BF7-B485-23141C4883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38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大恒新纪元科技股份有限公司（简称“大恒科技”），于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年在上海证交所正式挂牌上市，股票代码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600288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CD87E-6371-4BF7-B485-23141C4883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32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CD87E-6371-4BF7-B485-23141C4883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188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CD87E-6371-4BF7-B485-23141C48831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23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CD87E-6371-4BF7-B485-23141C48831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9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大力发展自主知识产权的工业数字摄像机及智能相机， 逐步取代国外产品、在中国市场占有率第一</a:t>
            </a:r>
          </a:p>
          <a:p>
            <a:pPr marL="228600" lvl="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积极开拓国际市场，产品性能、质量达到国际先进水平，提高自身在国际市场影响力</a:t>
            </a:r>
          </a:p>
          <a:p>
            <a:pPr marL="228600" lvl="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成为机器视觉行业国际一流企业，提供高质量产品，服务和解决方案</a:t>
            </a:r>
          </a:p>
          <a:p>
            <a:pPr marL="228600" lvl="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行业国际标准积极参与与制定者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成为增强国家制造业核心竞争力的关键技术并不断提升</a:t>
            </a:r>
            <a:endParaRPr lang="zh-CN" altLang="en-US" sz="1200" dirty="0">
              <a:solidFill>
                <a:srgbClr val="152F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CD87E-6371-4BF7-B485-23141C488313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90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CD87E-6371-4BF7-B485-23141C488313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226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84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70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398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rgbClr val="F8B62B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lnSpc>
                <a:spcPct val="150000"/>
              </a:lnSpc>
              <a:buFont typeface="Wingdings" pitchFamily="2" charset="2"/>
              <a:buChar char="u"/>
              <a:defRPr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defRPr>
            </a:lvl1pPr>
            <a:lvl2pPr marL="557213" indent="-214313">
              <a:lnSpc>
                <a:spcPct val="150000"/>
              </a:lnSpc>
              <a:buFont typeface="Wingdings" pitchFamily="2" charset="2"/>
              <a:buChar char="l"/>
              <a:defRPr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defRPr>
            </a:lvl2pPr>
            <a:lvl3pPr marL="857250" indent="-171450">
              <a:lnSpc>
                <a:spcPct val="150000"/>
              </a:lnSpc>
              <a:buFont typeface="Wingdings" pitchFamily="2" charset="2"/>
              <a:buChar char="l"/>
              <a:defRPr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defRPr>
            </a:lvl3pPr>
            <a:lvl4pPr marL="1200150" indent="-171450">
              <a:lnSpc>
                <a:spcPct val="150000"/>
              </a:lnSpc>
              <a:buFont typeface="Wingdings" pitchFamily="2" charset="2"/>
              <a:buChar char="l"/>
              <a:defRPr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defRPr>
            </a:lvl4pPr>
            <a:lvl5pPr marL="1543050" indent="-171450">
              <a:lnSpc>
                <a:spcPct val="150000"/>
              </a:lnSpc>
              <a:buFont typeface="Wingdings" pitchFamily="2" charset="2"/>
              <a:buChar char="l"/>
              <a:defRPr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  第二级</a:t>
            </a:r>
          </a:p>
          <a:p>
            <a:pPr lvl="2"/>
            <a:r>
              <a:rPr lang="zh-CN" altLang="en-US" dirty="0"/>
              <a:t> 第三级</a:t>
            </a:r>
          </a:p>
          <a:p>
            <a:pPr lvl="3"/>
            <a:r>
              <a:rPr lang="zh-CN" altLang="en-US" dirty="0"/>
              <a:t> 第四级</a:t>
            </a:r>
          </a:p>
          <a:p>
            <a:pPr lvl="4"/>
            <a:r>
              <a:rPr lang="zh-CN" altLang="en-US" dirty="0"/>
              <a:t> 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72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84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90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22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52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019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77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76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85FC9-1F0E-4D37-8478-33FE4D836B1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A5FFC-F7AD-466D-8585-FC70E4E43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94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11" Type="http://schemas.openxmlformats.org/officeDocument/2006/relationships/image" Target="../media/image140.png"/><Relationship Id="rId5" Type="http://schemas.openxmlformats.org/officeDocument/2006/relationships/image" Target="../media/image134.jpeg"/><Relationship Id="rId10" Type="http://schemas.openxmlformats.org/officeDocument/2006/relationships/image" Target="../media/image139.png"/><Relationship Id="rId4" Type="http://schemas.openxmlformats.org/officeDocument/2006/relationships/image" Target="../media/image133.jpeg"/><Relationship Id="rId9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image" Target="../media/image142.emf"/><Relationship Id="rId7" Type="http://schemas.openxmlformats.org/officeDocument/2006/relationships/image" Target="../media/image146.emf"/><Relationship Id="rId12" Type="http://schemas.openxmlformats.org/officeDocument/2006/relationships/image" Target="../media/image151.png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emf"/><Relationship Id="rId11" Type="http://schemas.openxmlformats.org/officeDocument/2006/relationships/image" Target="../media/image150.png"/><Relationship Id="rId5" Type="http://schemas.openxmlformats.org/officeDocument/2006/relationships/image" Target="../media/image144.emf"/><Relationship Id="rId10" Type="http://schemas.openxmlformats.org/officeDocument/2006/relationships/image" Target="../media/image149.png"/><Relationship Id="rId4" Type="http://schemas.openxmlformats.org/officeDocument/2006/relationships/image" Target="../media/image143.emf"/><Relationship Id="rId9" Type="http://schemas.openxmlformats.org/officeDocument/2006/relationships/image" Target="../media/image1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7" Type="http://schemas.openxmlformats.org/officeDocument/2006/relationships/image" Target="../media/image197.jp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15616" y="2679762"/>
            <a:ext cx="4800600" cy="432048"/>
          </a:xfrm>
        </p:spPr>
        <p:txBody>
          <a:bodyPr>
            <a:normAutofit/>
          </a:bodyPr>
          <a:lstStyle/>
          <a:p>
            <a:pPr algn="l"/>
            <a:r>
              <a:rPr lang="zh-CN" altLang="en-US" sz="1500" dirty="0">
                <a:solidFill>
                  <a:srgbClr val="F8B62B"/>
                </a:solidFill>
                <a:cs typeface="超研澤中鋼筆行楷" panose="020B0609010101010101" pitchFamily="49" charset="-120"/>
              </a:rPr>
              <a:t>用科技</a:t>
            </a:r>
            <a:r>
              <a:rPr lang="zh-CN" altLang="en-US" sz="1500" dirty="0" smtClean="0">
                <a:solidFill>
                  <a:srgbClr val="F8B62B"/>
                </a:solidFill>
                <a:cs typeface="超研澤中鋼筆行楷" panose="020B0609010101010101" pitchFamily="49" charset="-120"/>
              </a:rPr>
              <a:t>定义</a:t>
            </a:r>
            <a:r>
              <a:rPr lang="en-US" altLang="zh-CN" sz="1500" dirty="0" smtClean="0">
                <a:solidFill>
                  <a:srgbClr val="F8B62B"/>
                </a:solidFill>
                <a:cs typeface="超研澤中鋼筆行楷" panose="020B0609010101010101" pitchFamily="49" charset="-120"/>
              </a:rPr>
              <a:t> </a:t>
            </a:r>
            <a:r>
              <a:rPr lang="zh-CN" altLang="en-US" sz="1500" dirty="0" smtClean="0">
                <a:solidFill>
                  <a:srgbClr val="F8B62B"/>
                </a:solidFill>
                <a:cs typeface="超研澤中鋼筆行楷" panose="020B0609010101010101" pitchFamily="49" charset="-120"/>
              </a:rPr>
              <a:t>“视”界</a:t>
            </a:r>
            <a:endParaRPr lang="zh-CN" altLang="en-US" sz="1500" dirty="0">
              <a:solidFill>
                <a:srgbClr val="F8B62B"/>
              </a:solidFill>
              <a:cs typeface="超研澤中鋼筆行楷" panose="020B0609010101010101" pitchFamily="49" charset="-12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15616" y="1244946"/>
            <a:ext cx="4104456" cy="1102519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2700" dirty="0"/>
              <a:t>中国大恒（集团）有限公司</a:t>
            </a:r>
            <a:r>
              <a:rPr lang="en-US" altLang="zh-CN" sz="2700" dirty="0"/>
              <a:t/>
            </a:r>
            <a:br>
              <a:rPr lang="en-US" altLang="zh-CN" sz="2700" dirty="0"/>
            </a:br>
            <a:r>
              <a:rPr lang="zh-CN" altLang="en-US" sz="2700" dirty="0"/>
              <a:t>北京图像视觉技术分公司</a:t>
            </a:r>
          </a:p>
        </p:txBody>
      </p:sp>
    </p:spTree>
    <p:extLst>
      <p:ext uri="{BB962C8B-B14F-4D97-AF65-F5344CB8AC3E}">
        <p14:creationId xmlns:p14="http://schemas.microsoft.com/office/powerpoint/2010/main" val="12459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24801" r="29000" b="17800"/>
          <a:stretch/>
        </p:blipFill>
        <p:spPr>
          <a:xfrm>
            <a:off x="7175175" y="1482124"/>
            <a:ext cx="631984" cy="8097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26200" r="24800" b="16400"/>
          <a:stretch/>
        </p:blipFill>
        <p:spPr>
          <a:xfrm>
            <a:off x="6457921" y="2453364"/>
            <a:ext cx="835029" cy="8778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38800" r="10800" b="8001"/>
          <a:stretch/>
        </p:blipFill>
        <p:spPr>
          <a:xfrm>
            <a:off x="5768953" y="1593322"/>
            <a:ext cx="980861" cy="4601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31800" r="22001" b="13600"/>
          <a:stretch/>
        </p:blipFill>
        <p:spPr>
          <a:xfrm>
            <a:off x="5196438" y="2492416"/>
            <a:ext cx="887038" cy="8045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9000" r="19201" b="12200"/>
          <a:stretch/>
        </p:blipFill>
        <p:spPr>
          <a:xfrm>
            <a:off x="4653954" y="1507208"/>
            <a:ext cx="880141" cy="80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30400" r="19200" b="12201"/>
          <a:stretch/>
        </p:blipFill>
        <p:spPr>
          <a:xfrm>
            <a:off x="4071425" y="2490042"/>
            <a:ext cx="858439" cy="782133"/>
          </a:xfrm>
          <a:prstGeom prst="rect">
            <a:avLst/>
          </a:prstGeom>
        </p:spPr>
      </p:pic>
      <p:pic>
        <p:nvPicPr>
          <p:cNvPr id="1028" name="Picture 4" descr="E:\2011-2014设计及其他\拍照\20120309生产\IEEE1394工业相机\DSC_961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0" t="21921" r="36633" b="43797"/>
          <a:stretch/>
        </p:blipFill>
        <p:spPr bwMode="auto">
          <a:xfrm>
            <a:off x="1854523" y="2437460"/>
            <a:ext cx="698156" cy="7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2011-2014设计及其他\拍照\500万相机\500万智能交通专用照片\500万正面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4" t="15752" r="19420" b="18851"/>
          <a:stretch/>
        </p:blipFill>
        <p:spPr bwMode="auto">
          <a:xfrm>
            <a:off x="2297506" y="1559993"/>
            <a:ext cx="850624" cy="6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2011-2014设计及其他\2011大本子\2 数字相机\1 自产数字相机图\1.2.DH-HV51-GV系列-正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21" y="1492599"/>
            <a:ext cx="768407" cy="78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自产</a:t>
            </a:r>
            <a:r>
              <a:rPr lang="zh-CN" altLang="en-US" dirty="0" smtClean="0"/>
              <a:t>产品</a:t>
            </a:r>
            <a:r>
              <a:rPr lang="en-US" altLang="zh-CN" dirty="0"/>
              <a:t>-</a:t>
            </a:r>
            <a:r>
              <a:rPr lang="zh-CN" altLang="en-US" dirty="0"/>
              <a:t>工业相机</a:t>
            </a:r>
          </a:p>
        </p:txBody>
      </p:sp>
      <p:cxnSp>
        <p:nvCxnSpPr>
          <p:cNvPr id="45" name="直接箭头连接符 44"/>
          <p:cNvCxnSpPr/>
          <p:nvPr/>
        </p:nvCxnSpPr>
        <p:spPr>
          <a:xfrm>
            <a:off x="1223628" y="4045892"/>
            <a:ext cx="6696744" cy="3555"/>
          </a:xfrm>
          <a:prstGeom prst="straightConnector1">
            <a:avLst/>
          </a:prstGeom>
          <a:ln>
            <a:solidFill>
              <a:srgbClr val="152F7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1419910" y="4139252"/>
            <a:ext cx="646445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50" baseline="30000" dirty="0">
                <a:latin typeface="Candara" panose="020E0502030303020204" pitchFamily="34" charset="0"/>
              </a:rPr>
              <a:t>2002         2004         2006          2008</a:t>
            </a:r>
            <a:r>
              <a:rPr lang="en-US" altLang="zh-CN" sz="1650" dirty="0">
                <a:latin typeface="Candara" panose="020E0502030303020204" pitchFamily="34" charset="0"/>
              </a:rPr>
              <a:t>     </a:t>
            </a:r>
            <a:r>
              <a:rPr lang="en-US" altLang="zh-CN" sz="1650" dirty="0" smtClean="0">
                <a:latin typeface="Candara" panose="020E0502030303020204" pitchFamily="34" charset="0"/>
              </a:rPr>
              <a:t> </a:t>
            </a:r>
            <a:r>
              <a:rPr lang="en-US" altLang="zh-CN" sz="1650" baseline="30000" dirty="0">
                <a:latin typeface="Candara" panose="020E0502030303020204" pitchFamily="34" charset="0"/>
              </a:rPr>
              <a:t>2010         </a:t>
            </a:r>
            <a:r>
              <a:rPr lang="en-US" altLang="zh-CN" sz="1650" baseline="30000" dirty="0" smtClean="0">
                <a:latin typeface="Candara" panose="020E0502030303020204" pitchFamily="34" charset="0"/>
              </a:rPr>
              <a:t> 2012           </a:t>
            </a:r>
            <a:r>
              <a:rPr lang="en-US" altLang="zh-CN" sz="1650" baseline="30000" dirty="0">
                <a:latin typeface="Candara" panose="020E0502030303020204" pitchFamily="34" charset="0"/>
              </a:rPr>
              <a:t>2014           2016           </a:t>
            </a:r>
            <a:r>
              <a:rPr lang="en-US" altLang="zh-CN" sz="1650" baseline="30000" dirty="0" smtClean="0">
                <a:latin typeface="Candara" panose="020E0502030303020204" pitchFamily="34" charset="0"/>
              </a:rPr>
              <a:t>2017                       </a:t>
            </a:r>
            <a:r>
              <a:rPr lang="en-US" altLang="zh-CN" sz="1650" baseline="30000" dirty="0">
                <a:latin typeface="Candara" panose="020E0502030303020204" pitchFamily="34" charset="0"/>
              </a:rPr>
              <a:t>2018 </a:t>
            </a:r>
            <a:endParaRPr lang="zh-CN" altLang="en-US" sz="1650" baseline="30000" dirty="0">
              <a:latin typeface="Candara" panose="020E0502030303020204" pitchFamily="34" charset="0"/>
            </a:endParaRPr>
          </a:p>
        </p:txBody>
      </p:sp>
      <p:sp>
        <p:nvSpPr>
          <p:cNvPr id="56" name="流程图: 联系 55"/>
          <p:cNvSpPr/>
          <p:nvPr/>
        </p:nvSpPr>
        <p:spPr>
          <a:xfrm>
            <a:off x="1151335" y="1383456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57" name="直接箭头连接符 56"/>
          <p:cNvCxnSpPr/>
          <p:nvPr/>
        </p:nvCxnSpPr>
        <p:spPr>
          <a:xfrm>
            <a:off x="1635486" y="2465187"/>
            <a:ext cx="2353" cy="146746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流程图: 联系 58"/>
          <p:cNvSpPr/>
          <p:nvPr/>
        </p:nvSpPr>
        <p:spPr>
          <a:xfrm>
            <a:off x="2250528" y="1383456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60" name="直接箭头连接符 59"/>
          <p:cNvCxnSpPr/>
          <p:nvPr/>
        </p:nvCxnSpPr>
        <p:spPr>
          <a:xfrm flipH="1">
            <a:off x="2735856" y="2465187"/>
            <a:ext cx="17636" cy="146746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图片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29" y="1484319"/>
            <a:ext cx="738009" cy="948572"/>
          </a:xfrm>
          <a:prstGeom prst="rect">
            <a:avLst/>
          </a:prstGeom>
        </p:spPr>
      </p:pic>
      <p:sp>
        <p:nvSpPr>
          <p:cNvPr id="62" name="流程图: 联系 61"/>
          <p:cNvSpPr/>
          <p:nvPr/>
        </p:nvSpPr>
        <p:spPr>
          <a:xfrm>
            <a:off x="3442922" y="1383456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63" name="直接箭头连接符 62"/>
          <p:cNvCxnSpPr/>
          <p:nvPr/>
        </p:nvCxnSpPr>
        <p:spPr>
          <a:xfrm>
            <a:off x="3928248" y="2437459"/>
            <a:ext cx="0" cy="149519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流程图: 联系 64"/>
          <p:cNvSpPr/>
          <p:nvPr/>
        </p:nvSpPr>
        <p:spPr>
          <a:xfrm>
            <a:off x="1709682" y="2337744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66" name="直接箭头连接符 65"/>
          <p:cNvCxnSpPr>
            <a:stCxn id="90" idx="2"/>
          </p:cNvCxnSpPr>
          <p:nvPr/>
        </p:nvCxnSpPr>
        <p:spPr>
          <a:xfrm flipH="1">
            <a:off x="2195012" y="3568565"/>
            <a:ext cx="8590" cy="36409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图片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11" y="2501010"/>
            <a:ext cx="684971" cy="1006171"/>
          </a:xfrm>
          <a:prstGeom prst="rect">
            <a:avLst/>
          </a:prstGeom>
        </p:spPr>
      </p:pic>
      <p:sp>
        <p:nvSpPr>
          <p:cNvPr id="68" name="流程图: 联系 67"/>
          <p:cNvSpPr/>
          <p:nvPr/>
        </p:nvSpPr>
        <p:spPr>
          <a:xfrm>
            <a:off x="2843808" y="2342901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3" name="流程图: 联系 72"/>
          <p:cNvSpPr/>
          <p:nvPr/>
        </p:nvSpPr>
        <p:spPr>
          <a:xfrm>
            <a:off x="4031940" y="2355083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74" name="直接箭头连接符 73"/>
          <p:cNvCxnSpPr/>
          <p:nvPr/>
        </p:nvCxnSpPr>
        <p:spPr>
          <a:xfrm flipH="1">
            <a:off x="4517267" y="3607380"/>
            <a:ext cx="4100" cy="32527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>
            <a:off x="5086629" y="2437459"/>
            <a:ext cx="0" cy="149519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流程图: 联系 78"/>
          <p:cNvSpPr/>
          <p:nvPr/>
        </p:nvSpPr>
        <p:spPr>
          <a:xfrm>
            <a:off x="5780884" y="1383456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1" name="流程图: 联系 80"/>
          <p:cNvSpPr/>
          <p:nvPr/>
        </p:nvSpPr>
        <p:spPr>
          <a:xfrm>
            <a:off x="6409659" y="2374294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82" name="直接箭头连接符 81"/>
          <p:cNvCxnSpPr/>
          <p:nvPr/>
        </p:nvCxnSpPr>
        <p:spPr>
          <a:xfrm>
            <a:off x="6251069" y="2404859"/>
            <a:ext cx="0" cy="152779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流程图: 联系 83"/>
          <p:cNvSpPr/>
          <p:nvPr/>
        </p:nvSpPr>
        <p:spPr>
          <a:xfrm>
            <a:off x="7017399" y="1383456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7" name="流程图: 联系 86"/>
          <p:cNvSpPr/>
          <p:nvPr/>
        </p:nvSpPr>
        <p:spPr>
          <a:xfrm>
            <a:off x="4623662" y="1383456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272372" y="1131590"/>
            <a:ext cx="7409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USB 2.0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  <a:endParaRPr lang="zh-CN" altLang="en-US" sz="1050" b="1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1895665" y="3314649"/>
            <a:ext cx="61587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1394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  <a:endParaRPr lang="zh-CN" altLang="en-US" sz="1050" b="1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2141730" y="1191222"/>
            <a:ext cx="1133874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75"/>
              </a:lnSpc>
            </a:pP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ITS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智能相机</a:t>
            </a:r>
            <a:endParaRPr lang="zh-CN" altLang="en-US" sz="1050" b="1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3030013" y="3325736"/>
            <a:ext cx="59824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GigE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  <a:endParaRPr lang="zh-CN" altLang="en-US" sz="1050" b="1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320805" y="1195405"/>
            <a:ext cx="1087157" cy="2098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75"/>
              </a:lnSpc>
            </a:pP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51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系列</a:t>
            </a: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USB 2.0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</a:p>
        </p:txBody>
      </p:sp>
      <p:sp>
        <p:nvSpPr>
          <p:cNvPr id="96" name="矩形 95"/>
          <p:cNvSpPr/>
          <p:nvPr/>
        </p:nvSpPr>
        <p:spPr>
          <a:xfrm>
            <a:off x="4146813" y="3362561"/>
            <a:ext cx="740908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75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水星系列</a:t>
            </a: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/>
            </a:r>
            <a:b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</a:b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USB 2.0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  <a:endParaRPr lang="zh-CN" altLang="en-US" sz="1050" b="1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97" name="直接箭头连接符 96"/>
          <p:cNvCxnSpPr/>
          <p:nvPr/>
        </p:nvCxnSpPr>
        <p:spPr>
          <a:xfrm>
            <a:off x="3339497" y="3534907"/>
            <a:ext cx="0" cy="39774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矩形 97"/>
          <p:cNvSpPr/>
          <p:nvPr/>
        </p:nvSpPr>
        <p:spPr>
          <a:xfrm>
            <a:off x="4290742" y="1191222"/>
            <a:ext cx="1577402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75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水星系列</a:t>
            </a: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GigE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  <a:endParaRPr lang="zh-CN" altLang="en-US" sz="1050" b="1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99" name="直接箭头连接符 98"/>
          <p:cNvCxnSpPr/>
          <p:nvPr/>
        </p:nvCxnSpPr>
        <p:spPr>
          <a:xfrm flipH="1">
            <a:off x="5658715" y="3579652"/>
            <a:ext cx="3279" cy="35300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流程图: 联系 100"/>
          <p:cNvSpPr/>
          <p:nvPr/>
        </p:nvSpPr>
        <p:spPr>
          <a:xfrm>
            <a:off x="5166066" y="2355083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5291540" y="3362561"/>
            <a:ext cx="740908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75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水星系列</a:t>
            </a: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/>
            </a:r>
            <a:b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</a:b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USB 3.0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  <a:endParaRPr lang="zh-CN" altLang="en-US" sz="1050" b="1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5544109" y="1191222"/>
            <a:ext cx="1577402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75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金星系列板级相机</a:t>
            </a:r>
            <a:endParaRPr lang="zh-CN" altLang="en-US" sz="1050" b="1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106" name="直接箭头连接符 105"/>
          <p:cNvCxnSpPr/>
          <p:nvPr/>
        </p:nvCxnSpPr>
        <p:spPr>
          <a:xfrm>
            <a:off x="7221929" y="3793091"/>
            <a:ext cx="0" cy="14636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>
            <a:off x="6840252" y="3793091"/>
            <a:ext cx="75608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 flipV="1">
            <a:off x="6840252" y="3507180"/>
            <a:ext cx="0" cy="2859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flipV="1">
            <a:off x="7596336" y="2465187"/>
            <a:ext cx="0" cy="132790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矩形 109"/>
          <p:cNvSpPr/>
          <p:nvPr/>
        </p:nvSpPr>
        <p:spPr>
          <a:xfrm>
            <a:off x="6139021" y="3356196"/>
            <a:ext cx="1577402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75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火星系列</a:t>
            </a: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GigE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  <a:endParaRPr lang="zh-CN" altLang="en-US" sz="1050" b="1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6678235" y="1195600"/>
            <a:ext cx="1577402" cy="209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75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智星系列智能相机 </a:t>
            </a:r>
          </a:p>
        </p:txBody>
      </p:sp>
      <p:sp>
        <p:nvSpPr>
          <p:cNvPr id="69" name="椭圆 68"/>
          <p:cNvSpPr/>
          <p:nvPr/>
        </p:nvSpPr>
        <p:spPr>
          <a:xfrm>
            <a:off x="1564654" y="3975661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152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2672666" y="3975661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152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2123728" y="3975661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152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3275856" y="3975661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152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3866330" y="3975661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152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427984" y="3975661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152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5004048" y="3975661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152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6194203" y="3975661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152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7148934" y="3975661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152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5608862" y="3975661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152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6" name="文本框 55"/>
          <p:cNvSpPr txBox="1"/>
          <p:nvPr/>
        </p:nvSpPr>
        <p:spPr>
          <a:xfrm>
            <a:off x="1143000" y="771550"/>
            <a:ext cx="685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专业的工业相机制造商</a:t>
            </a:r>
            <a:endParaRPr lang="zh-CN" altLang="en-US" sz="1500" dirty="0">
              <a:solidFill>
                <a:srgbClr val="152F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6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26200" r="11002" b="10800"/>
          <a:stretch/>
        </p:blipFill>
        <p:spPr>
          <a:xfrm>
            <a:off x="6314673" y="1868515"/>
            <a:ext cx="901347" cy="5336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0" t="38800" r="30400" b="24801"/>
          <a:stretch/>
        </p:blipFill>
        <p:spPr>
          <a:xfrm>
            <a:off x="3967656" y="1767198"/>
            <a:ext cx="754746" cy="726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9001" r="26200" b="19199"/>
          <a:stretch/>
        </p:blipFill>
        <p:spPr>
          <a:xfrm>
            <a:off x="2859587" y="1719200"/>
            <a:ext cx="822495" cy="869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36000" r="26200" b="17800"/>
          <a:stretch/>
        </p:blipFill>
        <p:spPr>
          <a:xfrm>
            <a:off x="1746276" y="1784488"/>
            <a:ext cx="720712" cy="6995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31800" r="17800" b="13600"/>
          <a:stretch/>
        </p:blipFill>
        <p:spPr>
          <a:xfrm>
            <a:off x="920367" y="2650948"/>
            <a:ext cx="851612" cy="7380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9" t="25678" r="24631" b="19198"/>
          <a:stretch/>
        </p:blipFill>
        <p:spPr>
          <a:xfrm>
            <a:off x="248545" y="1711073"/>
            <a:ext cx="842203" cy="91876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33201" r="26200" b="15001"/>
          <a:stretch/>
        </p:blipFill>
        <p:spPr>
          <a:xfrm>
            <a:off x="5203900" y="1755449"/>
            <a:ext cx="787150" cy="85660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自产</a:t>
            </a:r>
            <a:r>
              <a:rPr lang="zh-CN" altLang="en-US" dirty="0" smtClean="0"/>
              <a:t>产品</a:t>
            </a:r>
            <a:r>
              <a:rPr lang="en-US" altLang="zh-CN" dirty="0"/>
              <a:t>-</a:t>
            </a:r>
            <a:r>
              <a:rPr lang="zh-CN" altLang="en-US" dirty="0"/>
              <a:t>工业相机</a:t>
            </a:r>
          </a:p>
        </p:txBody>
      </p:sp>
      <p:sp>
        <p:nvSpPr>
          <p:cNvPr id="18" name="文本框 55"/>
          <p:cNvSpPr txBox="1"/>
          <p:nvPr/>
        </p:nvSpPr>
        <p:spPr>
          <a:xfrm>
            <a:off x="1143000" y="771550"/>
            <a:ext cx="685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专业的工业相机制造商</a:t>
            </a:r>
            <a:endParaRPr lang="zh-CN" altLang="en-US" sz="1500" dirty="0">
              <a:solidFill>
                <a:srgbClr val="152F76"/>
              </a:solidFill>
            </a:endParaRPr>
          </a:p>
        </p:txBody>
      </p:sp>
      <p:cxnSp>
        <p:nvCxnSpPr>
          <p:cNvPr id="45" name="直接箭头连接符 44"/>
          <p:cNvCxnSpPr/>
          <p:nvPr/>
        </p:nvCxnSpPr>
        <p:spPr>
          <a:xfrm flipV="1">
            <a:off x="185137" y="4280565"/>
            <a:ext cx="8635335" cy="4524"/>
          </a:xfrm>
          <a:prstGeom prst="straightConnector1">
            <a:avLst/>
          </a:prstGeom>
          <a:ln>
            <a:solidFill>
              <a:srgbClr val="152F7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1112095" y="4391064"/>
            <a:ext cx="71442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50" baseline="30000" dirty="0" smtClean="0">
                <a:latin typeface="Candara" panose="020E0502030303020204" pitchFamily="34" charset="0"/>
              </a:rPr>
              <a:t>2019                                                                                            2020                                                                                                2021   </a:t>
            </a:r>
            <a:endParaRPr lang="zh-CN" altLang="en-US" sz="1650" baseline="30000" dirty="0">
              <a:latin typeface="Candara" panose="020E0502030303020204" pitchFamily="34" charset="0"/>
            </a:endParaRPr>
          </a:p>
        </p:txBody>
      </p:sp>
      <p:sp>
        <p:nvSpPr>
          <p:cNvPr id="79" name="流程图: 联系 78"/>
          <p:cNvSpPr/>
          <p:nvPr/>
        </p:nvSpPr>
        <p:spPr>
          <a:xfrm>
            <a:off x="1624150" y="1639004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7" name="流程图: 联系 86"/>
          <p:cNvSpPr/>
          <p:nvPr/>
        </p:nvSpPr>
        <p:spPr>
          <a:xfrm>
            <a:off x="185137" y="1639004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-142549" y="1203598"/>
            <a:ext cx="1577402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zh-CN" altLang="en-US" sz="1050" b="1" baseline="3000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火星系列</a:t>
            </a:r>
            <a:endParaRPr lang="en-US" altLang="zh-CN" sz="1050" b="1" baseline="3000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ts val="1300"/>
              </a:lnSpc>
            </a:pP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USB 3.0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</a:p>
        </p:txBody>
      </p:sp>
      <p:cxnSp>
        <p:nvCxnSpPr>
          <p:cNvPr id="99" name="直接箭头连接符 98"/>
          <p:cNvCxnSpPr/>
          <p:nvPr/>
        </p:nvCxnSpPr>
        <p:spPr>
          <a:xfrm flipH="1">
            <a:off x="1324853" y="3823753"/>
            <a:ext cx="3279" cy="35300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流程图: 联系 100"/>
          <p:cNvSpPr/>
          <p:nvPr/>
        </p:nvSpPr>
        <p:spPr>
          <a:xfrm>
            <a:off x="865042" y="2502791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982760" y="3514735"/>
            <a:ext cx="740908" cy="338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75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水星二代系列</a:t>
            </a: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/>
            </a:r>
            <a:b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</a:b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USB 3.0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</a:p>
        </p:txBody>
      </p:sp>
      <p:sp>
        <p:nvSpPr>
          <p:cNvPr id="105" name="矩形 104"/>
          <p:cNvSpPr/>
          <p:nvPr/>
        </p:nvSpPr>
        <p:spPr>
          <a:xfrm>
            <a:off x="1387374" y="1203598"/>
            <a:ext cx="1577402" cy="412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水星二代</a:t>
            </a: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Pro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系列</a:t>
            </a: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/>
            </a:r>
            <a:b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</a:b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USB 3.0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</a:p>
        </p:txBody>
      </p:sp>
      <p:sp>
        <p:nvSpPr>
          <p:cNvPr id="111" name="矩形 110"/>
          <p:cNvSpPr/>
          <p:nvPr/>
        </p:nvSpPr>
        <p:spPr>
          <a:xfrm>
            <a:off x="2483768" y="1203598"/>
            <a:ext cx="1577402" cy="23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火星系列</a:t>
            </a:r>
            <a:r>
              <a:rPr lang="en-US" altLang="zh-CN" sz="1050" b="1" baseline="30000" dirty="0" err="1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5G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 </a:t>
            </a:r>
          </a:p>
        </p:txBody>
      </p:sp>
      <p:cxnSp>
        <p:nvCxnSpPr>
          <p:cNvPr id="69" name="直接连接符 68"/>
          <p:cNvCxnSpPr/>
          <p:nvPr/>
        </p:nvCxnSpPr>
        <p:spPr>
          <a:xfrm flipV="1">
            <a:off x="670464" y="3829419"/>
            <a:ext cx="1381256" cy="57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V="1">
            <a:off x="670464" y="2720735"/>
            <a:ext cx="0" cy="11144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flipV="1">
            <a:off x="2051720" y="2720263"/>
            <a:ext cx="0" cy="11144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流程图: 联系 71"/>
          <p:cNvSpPr/>
          <p:nvPr/>
        </p:nvSpPr>
        <p:spPr>
          <a:xfrm>
            <a:off x="5119184" y="1638533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6" name="流程图: 联系 75"/>
          <p:cNvSpPr/>
          <p:nvPr/>
        </p:nvSpPr>
        <p:spPr>
          <a:xfrm>
            <a:off x="2757341" y="1638533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8" name="流程图: 联系 77"/>
          <p:cNvSpPr/>
          <p:nvPr/>
        </p:nvSpPr>
        <p:spPr>
          <a:xfrm>
            <a:off x="3923928" y="1607887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3947696" y="1203598"/>
            <a:ext cx="889987" cy="405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300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水星二代</a:t>
            </a: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Lite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系列</a:t>
            </a:r>
            <a:endParaRPr lang="en-US" altLang="zh-CN" sz="1050" b="1" baseline="3000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ts val="1300"/>
              </a:lnSpc>
            </a:pPr>
            <a:r>
              <a:rPr lang="en-US" altLang="zh-CN" sz="1050" b="1" baseline="30000" dirty="0" err="1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USB3.0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</a:p>
        </p:txBody>
      </p:sp>
      <p:cxnSp>
        <p:nvCxnSpPr>
          <p:cNvPr id="92" name="直接连接符 91"/>
          <p:cNvCxnSpPr/>
          <p:nvPr/>
        </p:nvCxnSpPr>
        <p:spPr>
          <a:xfrm>
            <a:off x="3203847" y="3825479"/>
            <a:ext cx="252028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矩形 111"/>
          <p:cNvSpPr/>
          <p:nvPr/>
        </p:nvSpPr>
        <p:spPr>
          <a:xfrm>
            <a:off x="4788024" y="1203598"/>
            <a:ext cx="1577402" cy="405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水星二代</a:t>
            </a:r>
            <a:r>
              <a:rPr lang="zh-CN" altLang="en-US" sz="1050" b="1" baseline="3000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系列</a:t>
            </a:r>
            <a:endParaRPr lang="en-US" altLang="zh-CN" sz="1050" b="1" baseline="30000" dirty="0" smtClean="0">
              <a:solidFill>
                <a:srgbClr val="152F76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ctr">
              <a:lnSpc>
                <a:spcPts val="1300"/>
              </a:lnSpc>
            </a:pPr>
            <a:r>
              <a:rPr lang="en-US" altLang="zh-CN" sz="1050" b="1" baseline="3000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GigE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19" y="2603359"/>
            <a:ext cx="1195064" cy="833945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F66B5A6A-3B35-41FF-BB34-0CB4411B09F0}"/>
              </a:ext>
            </a:extLst>
          </p:cNvPr>
          <p:cNvSpPr/>
          <p:nvPr/>
        </p:nvSpPr>
        <p:spPr>
          <a:xfrm>
            <a:off x="6194236" y="1203598"/>
            <a:ext cx="1061345" cy="209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75"/>
              </a:lnSpc>
            </a:pP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HN-P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系列镜头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xmlns="" id="{5A7CFABA-50E0-47F1-BDAA-A73C2CC64EC8}"/>
              </a:ext>
            </a:extLst>
          </p:cNvPr>
          <p:cNvCxnSpPr/>
          <p:nvPr/>
        </p:nvCxnSpPr>
        <p:spPr>
          <a:xfrm flipV="1">
            <a:off x="8512045" y="3687893"/>
            <a:ext cx="0" cy="270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35279" r="19301" b="24152"/>
          <a:stretch/>
        </p:blipFill>
        <p:spPr>
          <a:xfrm>
            <a:off x="7728957" y="1765727"/>
            <a:ext cx="972943" cy="658167"/>
          </a:xfrm>
          <a:prstGeom prst="rect">
            <a:avLst/>
          </a:prstGeom>
        </p:spPr>
      </p:pic>
      <p:cxnSp>
        <p:nvCxnSpPr>
          <p:cNvPr id="47" name="直接箭头连接符 46"/>
          <p:cNvCxnSpPr/>
          <p:nvPr/>
        </p:nvCxnSpPr>
        <p:spPr>
          <a:xfrm flipH="1">
            <a:off x="7502187" y="3839937"/>
            <a:ext cx="3279" cy="35300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6729562" y="3832310"/>
            <a:ext cx="1484722" cy="784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V="1">
            <a:off x="6729562" y="2720263"/>
            <a:ext cx="0" cy="11144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V="1">
            <a:off x="8219944" y="2717845"/>
            <a:ext cx="0" cy="11144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流程图: 联系 51"/>
          <p:cNvSpPr/>
          <p:nvPr/>
        </p:nvSpPr>
        <p:spPr>
          <a:xfrm>
            <a:off x="6985837" y="2551365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3" name="流程图: 联系 52"/>
          <p:cNvSpPr/>
          <p:nvPr/>
        </p:nvSpPr>
        <p:spPr>
          <a:xfrm>
            <a:off x="6265642" y="1631494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4" name="流程图: 联系 53"/>
          <p:cNvSpPr/>
          <p:nvPr/>
        </p:nvSpPr>
        <p:spPr>
          <a:xfrm>
            <a:off x="7728957" y="1614366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F66B5A6A-3B35-41FF-BB34-0CB4411B09F0}"/>
              </a:ext>
            </a:extLst>
          </p:cNvPr>
          <p:cNvSpPr/>
          <p:nvPr/>
        </p:nvSpPr>
        <p:spPr>
          <a:xfrm>
            <a:off x="7136263" y="1203598"/>
            <a:ext cx="210320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75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水星二代</a:t>
            </a: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Pro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系列</a:t>
            </a: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/>
            </a:r>
            <a:b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</a:b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GigE 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相机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xmlns="" id="{F66B5A6A-3B35-41FF-BB34-0CB4411B09F0}"/>
              </a:ext>
            </a:extLst>
          </p:cNvPr>
          <p:cNvSpPr/>
          <p:nvPr/>
        </p:nvSpPr>
        <p:spPr>
          <a:xfrm>
            <a:off x="6872426" y="3509381"/>
            <a:ext cx="1247287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75"/>
              </a:lnSpc>
            </a:pP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PALLAS BOX</a:t>
            </a:r>
          </a:p>
          <a:p>
            <a:pPr algn="ctr">
              <a:lnSpc>
                <a:spcPts val="975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智能视觉系统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="" xmlns:a16="http://schemas.microsoft.com/office/drawing/2014/main" id="{F66B5A6A-3B35-41FF-BB34-0CB4411B09F0}"/>
              </a:ext>
            </a:extLst>
          </p:cNvPr>
          <p:cNvSpPr/>
          <p:nvPr/>
        </p:nvSpPr>
        <p:spPr>
          <a:xfrm>
            <a:off x="2713077" y="3549985"/>
            <a:ext cx="2103203" cy="245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金星系列板级相机</a:t>
            </a: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2" t="34796" r="32176" b="18461"/>
          <a:stretch/>
        </p:blipFill>
        <p:spPr>
          <a:xfrm>
            <a:off x="3646237" y="2588639"/>
            <a:ext cx="304525" cy="417408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2" t="38643" r="35596" b="16024"/>
          <a:stretch/>
        </p:blipFill>
        <p:spPr>
          <a:xfrm>
            <a:off x="3821826" y="2976996"/>
            <a:ext cx="326978" cy="460308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5" t="33504" r="31443" b="18556"/>
          <a:stretch/>
        </p:blipFill>
        <p:spPr>
          <a:xfrm>
            <a:off x="3457341" y="2979116"/>
            <a:ext cx="326977" cy="426278"/>
          </a:xfrm>
          <a:prstGeom prst="rect">
            <a:avLst/>
          </a:prstGeom>
        </p:spPr>
      </p:pic>
      <p:sp>
        <p:nvSpPr>
          <p:cNvPr id="64" name="流程图: 联系 63"/>
          <p:cNvSpPr/>
          <p:nvPr/>
        </p:nvSpPr>
        <p:spPr>
          <a:xfrm>
            <a:off x="3316307" y="2551365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0" t="28438" r="8202" b="16041"/>
          <a:stretch/>
        </p:blipFill>
        <p:spPr>
          <a:xfrm>
            <a:off x="4650734" y="2878030"/>
            <a:ext cx="851423" cy="418497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="" xmlns:a16="http://schemas.microsoft.com/office/drawing/2014/main" id="{7D248188-2564-4B4C-9B61-181451590FB4}"/>
              </a:ext>
            </a:extLst>
          </p:cNvPr>
          <p:cNvSpPr/>
          <p:nvPr/>
        </p:nvSpPr>
        <p:spPr>
          <a:xfrm>
            <a:off x="4710918" y="3549985"/>
            <a:ext cx="692818" cy="238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CN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HN</a:t>
            </a:r>
            <a:r>
              <a:rPr lang="zh-CN" altLang="en-US" sz="1050" b="1" baseline="300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系列镜头</a:t>
            </a:r>
          </a:p>
        </p:txBody>
      </p:sp>
      <p:sp>
        <p:nvSpPr>
          <p:cNvPr id="73" name="流程图: 联系 72"/>
          <p:cNvSpPr/>
          <p:nvPr/>
        </p:nvSpPr>
        <p:spPr>
          <a:xfrm>
            <a:off x="4572000" y="2551365"/>
            <a:ext cx="970654" cy="970654"/>
          </a:xfrm>
          <a:prstGeom prst="flowChartConnector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57" name="直接箭头连接符 56"/>
          <p:cNvCxnSpPr/>
          <p:nvPr/>
        </p:nvCxnSpPr>
        <p:spPr>
          <a:xfrm>
            <a:off x="4427984" y="2641496"/>
            <a:ext cx="0" cy="152779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5724128" y="2720263"/>
            <a:ext cx="0" cy="111204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V="1">
            <a:off x="3203847" y="2720263"/>
            <a:ext cx="1" cy="11052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7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自产产品</a:t>
            </a:r>
            <a:r>
              <a:rPr lang="en-US" altLang="zh-CN" dirty="0"/>
              <a:t>-</a:t>
            </a:r>
            <a:r>
              <a:rPr lang="zh-CN" altLang="en-US" dirty="0"/>
              <a:t>工业相机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"/>
          <a:stretch/>
        </p:blipFill>
        <p:spPr>
          <a:xfrm>
            <a:off x="827584" y="699542"/>
            <a:ext cx="732881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38800" r="26200" b="20601"/>
          <a:stretch/>
        </p:blipFill>
        <p:spPr>
          <a:xfrm>
            <a:off x="7548347" y="2139858"/>
            <a:ext cx="1158985" cy="1018502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7366865" y="1834456"/>
            <a:ext cx="1521950" cy="1521950"/>
          </a:xfrm>
          <a:prstGeom prst="ellipse">
            <a:avLst/>
          </a:prstGeom>
          <a:noFill/>
          <a:ln w="101600">
            <a:solidFill>
              <a:srgbClr val="152F7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对角圆角矩形 14"/>
          <p:cNvSpPr/>
          <p:nvPr/>
        </p:nvSpPr>
        <p:spPr>
          <a:xfrm>
            <a:off x="3481783" y="1343430"/>
            <a:ext cx="5616624" cy="3344865"/>
          </a:xfrm>
          <a:prstGeom prst="round2DiagRect">
            <a:avLst>
              <a:gd name="adj1" fmla="val 3822"/>
              <a:gd name="adj2" fmla="val 0"/>
            </a:avLst>
          </a:prstGeom>
          <a:noFill/>
          <a:ln>
            <a:solidFill>
              <a:srgbClr val="152F7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4" t="41599" r="29004" b="20601"/>
          <a:stretch/>
        </p:blipFill>
        <p:spPr>
          <a:xfrm>
            <a:off x="4168017" y="2199907"/>
            <a:ext cx="958377" cy="8922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91729" y="3052801"/>
            <a:ext cx="1925768" cy="479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5" name="圆角矩形 4"/>
          <p:cNvSpPr/>
          <p:nvPr/>
        </p:nvSpPr>
        <p:spPr>
          <a:xfrm>
            <a:off x="2915817" y="853111"/>
            <a:ext cx="2520280" cy="351819"/>
          </a:xfrm>
          <a:prstGeom prst="roundRect">
            <a:avLst/>
          </a:prstGeom>
          <a:solidFill>
            <a:srgbClr val="152F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iṥlíḋé"/>
          <p:cNvSpPr/>
          <p:nvPr/>
        </p:nvSpPr>
        <p:spPr>
          <a:xfrm>
            <a:off x="5428077" y="3949230"/>
            <a:ext cx="1997326" cy="638553"/>
          </a:xfrm>
          <a:prstGeom prst="rect">
            <a:avLst/>
          </a:prstGeom>
          <a:blipFill>
            <a:blip r:embed="rId4"/>
            <a:srcRect/>
            <a:stretch>
              <a:fillRect t="-179495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endParaRPr sz="135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自产产品</a:t>
            </a:r>
            <a:r>
              <a:rPr lang="en-US" altLang="zh-CN" dirty="0"/>
              <a:t>-</a:t>
            </a:r>
            <a:r>
              <a:rPr lang="zh-CN" altLang="en-US" dirty="0"/>
              <a:t>工业相机系列</a:t>
            </a: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37399" r="27600" b="19201"/>
          <a:stretch/>
        </p:blipFill>
        <p:spPr>
          <a:xfrm>
            <a:off x="5804385" y="2111355"/>
            <a:ext cx="1138534" cy="103807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5635323" y="1853790"/>
            <a:ext cx="1521950" cy="1521950"/>
          </a:xfrm>
          <a:prstGeom prst="ellipse">
            <a:avLst/>
          </a:prstGeom>
          <a:noFill/>
          <a:ln w="101600">
            <a:solidFill>
              <a:srgbClr val="F8B62B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TextBox 31"/>
          <p:cNvSpPr txBox="1"/>
          <p:nvPr/>
        </p:nvSpPr>
        <p:spPr>
          <a:xfrm>
            <a:off x="3036196" y="878971"/>
            <a:ext cx="2448272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35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水星二代系列工业数字相机</a:t>
            </a:r>
            <a:endParaRPr lang="zh-CN" altLang="en-US" sz="135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3923928" y="1885206"/>
            <a:ext cx="1521950" cy="1521950"/>
          </a:xfrm>
          <a:prstGeom prst="ellipse">
            <a:avLst/>
          </a:prstGeom>
          <a:noFill/>
          <a:ln w="101600">
            <a:solidFill>
              <a:srgbClr val="152F7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>
            <a:off x="3816983" y="3130127"/>
            <a:ext cx="5147505" cy="363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8" name="矩形 47"/>
          <p:cNvSpPr/>
          <p:nvPr/>
        </p:nvSpPr>
        <p:spPr>
          <a:xfrm>
            <a:off x="5957717" y="3081473"/>
            <a:ext cx="8771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b="1" dirty="0" smtClean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水星二代</a:t>
            </a:r>
            <a:endParaRPr lang="zh-CN" altLang="en-US" sz="1350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4087208" y="3081473"/>
            <a:ext cx="11953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b="1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水星二代</a:t>
            </a:r>
            <a:r>
              <a:rPr lang="en-US" altLang="zh-CN" sz="1350" b="1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Lite</a:t>
            </a:r>
            <a:endParaRPr lang="zh-CN" altLang="en-US" sz="1350" b="1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íṩlîďê"/>
          <p:cNvSpPr txBox="1"/>
          <p:nvPr/>
        </p:nvSpPr>
        <p:spPr>
          <a:xfrm>
            <a:off x="5427313" y="3356406"/>
            <a:ext cx="1918253" cy="38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100000"/>
                  </a:schemeClr>
                </a:solidFill>
              </a14:hiddenFill>
            </a:ext>
          </a:extLst>
        </p:spPr>
        <p:txBody>
          <a:bodyPr wrap="square" lIns="91440" tIns="45720" rIns="91440" bIns="4572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结构紧凑、高性能</a:t>
            </a:r>
            <a:endParaRPr lang="en-US" altLang="zh-CN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高性价比、高质量图像</a:t>
            </a:r>
            <a:endParaRPr lang="en-US" altLang="zh-CN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3964859" y="3356406"/>
            <a:ext cx="158050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低成本、质量轻巧、高性能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r="12983"/>
          <a:stretch/>
        </p:blipFill>
        <p:spPr>
          <a:xfrm>
            <a:off x="48616" y="1300146"/>
            <a:ext cx="3694403" cy="3431434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7569066" y="3084681"/>
            <a:ext cx="11776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水星二代</a:t>
            </a:r>
            <a:r>
              <a:rPr lang="en-US" altLang="zh-CN" sz="1350" b="1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Pro</a:t>
            </a:r>
            <a:endParaRPr lang="zh-CN" altLang="en-US" sz="1350" b="1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430889" y="3356406"/>
            <a:ext cx="13939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高分辨率</a:t>
            </a:r>
            <a:endParaRPr lang="en-US" altLang="zh-CN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>
                <a:srgbClr val="152F76"/>
              </a:buClr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四面安装孔，结构紧凑</a:t>
            </a:r>
            <a:endParaRPr lang="en-US" altLang="zh-CN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38800" r="10800" b="8001"/>
          <a:stretch/>
        </p:blipFill>
        <p:spPr>
          <a:xfrm>
            <a:off x="5966662" y="2364405"/>
            <a:ext cx="1399550" cy="656579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5905462" y="1864932"/>
            <a:ext cx="1521950" cy="1521950"/>
          </a:xfrm>
          <a:prstGeom prst="ellipse">
            <a:avLst/>
          </a:prstGeom>
          <a:noFill/>
          <a:ln w="101600">
            <a:solidFill>
              <a:srgbClr val="F8B62B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>
            <a:off x="611560" y="3097903"/>
            <a:ext cx="7619700" cy="444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2" name="矩形 21"/>
          <p:cNvSpPr/>
          <p:nvPr/>
        </p:nvSpPr>
        <p:spPr>
          <a:xfrm>
            <a:off x="6054731" y="3116851"/>
            <a:ext cx="122341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板级工业相机</a:t>
            </a:r>
          </a:p>
        </p:txBody>
      </p:sp>
      <p:sp>
        <p:nvSpPr>
          <p:cNvPr id="27" name="矩形 26"/>
          <p:cNvSpPr/>
          <p:nvPr/>
        </p:nvSpPr>
        <p:spPr>
          <a:xfrm>
            <a:off x="5868144" y="3529277"/>
            <a:ext cx="1596586" cy="410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安装灵活、扩展性强、</a:t>
            </a:r>
            <a:endParaRPr lang="en-US" altLang="zh-CN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高性价比、可接受定制</a:t>
            </a:r>
          </a:p>
        </p:txBody>
      </p:sp>
      <p:sp>
        <p:nvSpPr>
          <p:cNvPr id="35" name="圆角矩形 34"/>
          <p:cNvSpPr/>
          <p:nvPr/>
        </p:nvSpPr>
        <p:spPr>
          <a:xfrm>
            <a:off x="3563888" y="851779"/>
            <a:ext cx="2014639" cy="351819"/>
          </a:xfrm>
          <a:prstGeom prst="roundRect">
            <a:avLst/>
          </a:prstGeom>
          <a:solidFill>
            <a:srgbClr val="F8B6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1"/>
          <p:cNvSpPr txBox="1"/>
          <p:nvPr/>
        </p:nvSpPr>
        <p:spPr>
          <a:xfrm>
            <a:off x="3611527" y="883645"/>
            <a:ext cx="1919361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35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金星系列板级工业相机</a:t>
            </a:r>
            <a:endParaRPr lang="zh-CN" altLang="en-US" sz="135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iṧľîďê"/>
          <p:cNvSpPr/>
          <p:nvPr/>
        </p:nvSpPr>
        <p:spPr>
          <a:xfrm>
            <a:off x="6006037" y="4127721"/>
            <a:ext cx="1439257" cy="487109"/>
          </a:xfrm>
          <a:prstGeom prst="rect">
            <a:avLst/>
          </a:prstGeom>
          <a:blipFill>
            <a:blip r:embed="rId3"/>
            <a:srcRect/>
            <a:stretch>
              <a:fillRect l="-41708" t="-251350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endParaRPr sz="135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2" t="34796" r="32176" b="18461"/>
          <a:stretch/>
        </p:blipFill>
        <p:spPr>
          <a:xfrm>
            <a:off x="6390968" y="2033052"/>
            <a:ext cx="376533" cy="516108"/>
          </a:xfrm>
          <a:prstGeom prst="rect">
            <a:avLst/>
          </a:prstGeom>
        </p:spPr>
      </p:pic>
      <p:sp>
        <p:nvSpPr>
          <p:cNvPr id="41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/>
          <a:lstStyle/>
          <a:p>
            <a:r>
              <a:rPr lang="zh-CN" altLang="en-US" dirty="0"/>
              <a:t>自产产品</a:t>
            </a:r>
            <a:r>
              <a:rPr lang="en-US" altLang="zh-CN" dirty="0"/>
              <a:t>-</a:t>
            </a:r>
            <a:r>
              <a:rPr lang="zh-CN" altLang="en-US" dirty="0"/>
              <a:t>工业相机系列</a:t>
            </a:r>
          </a:p>
        </p:txBody>
      </p:sp>
      <p:sp>
        <p:nvSpPr>
          <p:cNvPr id="25" name="对角圆角矩形 24"/>
          <p:cNvSpPr/>
          <p:nvPr/>
        </p:nvSpPr>
        <p:spPr>
          <a:xfrm>
            <a:off x="3841823" y="1359325"/>
            <a:ext cx="4546601" cy="3344865"/>
          </a:xfrm>
          <a:prstGeom prst="round2DiagRect">
            <a:avLst>
              <a:gd name="adj1" fmla="val 3822"/>
              <a:gd name="adj2" fmla="val 0"/>
            </a:avLst>
          </a:prstGeom>
          <a:noFill/>
          <a:ln>
            <a:solidFill>
              <a:srgbClr val="F8B62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6" y="1331525"/>
            <a:ext cx="4595926" cy="340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6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ṧľîďê"/>
          <p:cNvSpPr/>
          <p:nvPr/>
        </p:nvSpPr>
        <p:spPr>
          <a:xfrm>
            <a:off x="5589269" y="4244881"/>
            <a:ext cx="2039545" cy="487109"/>
          </a:xfrm>
          <a:prstGeom prst="rect">
            <a:avLst/>
          </a:prstGeom>
          <a:blipFill>
            <a:blip r:embed="rId2"/>
            <a:srcRect/>
            <a:stretch>
              <a:fillRect t="-251350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endParaRPr sz="135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9" t="31522" r="25569" b="18437"/>
          <a:stretch/>
        </p:blipFill>
        <p:spPr>
          <a:xfrm>
            <a:off x="5951121" y="2134265"/>
            <a:ext cx="1087253" cy="1087253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5733772" y="1937339"/>
            <a:ext cx="1521950" cy="1521950"/>
          </a:xfrm>
          <a:prstGeom prst="ellipse">
            <a:avLst/>
          </a:prstGeom>
          <a:noFill/>
          <a:ln w="101600">
            <a:solidFill>
              <a:srgbClr val="152F7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>
            <a:off x="467544" y="3164474"/>
            <a:ext cx="7619700" cy="444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矩形 20"/>
          <p:cNvSpPr/>
          <p:nvPr/>
        </p:nvSpPr>
        <p:spPr>
          <a:xfrm>
            <a:off x="5796479" y="3189258"/>
            <a:ext cx="139653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大靶面工业相机</a:t>
            </a:r>
          </a:p>
        </p:txBody>
      </p:sp>
      <p:sp>
        <p:nvSpPr>
          <p:cNvPr id="24" name="íşḷïḍè"/>
          <p:cNvSpPr txBox="1"/>
          <p:nvPr/>
        </p:nvSpPr>
        <p:spPr>
          <a:xfrm>
            <a:off x="5664412" y="3020148"/>
            <a:ext cx="1660670" cy="49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100000"/>
                  </a:schemeClr>
                </a:solidFill>
              </a14:hiddenFill>
            </a:ext>
          </a:extLst>
        </p:spPr>
        <p:txBody>
          <a:bodyPr wrap="square" lIns="68580" tIns="34290" rIns="68580" bIns="3429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en-US" altLang="zh-CN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580112" y="3577815"/>
            <a:ext cx="1829270" cy="410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高性能传感器、大靶面</a:t>
            </a:r>
            <a:endParaRPr lang="en-US" altLang="zh-CN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高分辨率、高清晰度、低噪声</a:t>
            </a:r>
            <a:endParaRPr lang="en-US" altLang="zh-CN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3396601" y="883700"/>
            <a:ext cx="2282909" cy="351819"/>
          </a:xfrm>
          <a:prstGeom prst="roundRect">
            <a:avLst/>
          </a:prstGeom>
          <a:solidFill>
            <a:srgbClr val="152F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3491880" y="915566"/>
            <a:ext cx="2092351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35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火星系列大靶面工业相机</a:t>
            </a:r>
            <a:endParaRPr lang="zh-CN" altLang="en-US" sz="135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/>
          <a:lstStyle/>
          <a:p>
            <a:r>
              <a:rPr lang="zh-CN" altLang="en-US" dirty="0"/>
              <a:t>自产产品</a:t>
            </a:r>
            <a:r>
              <a:rPr lang="en-US" altLang="zh-CN" dirty="0"/>
              <a:t>-</a:t>
            </a:r>
            <a:r>
              <a:rPr lang="zh-CN" altLang="en-US" dirty="0"/>
              <a:t>工业相机系列</a:t>
            </a:r>
          </a:p>
        </p:txBody>
      </p:sp>
      <p:sp>
        <p:nvSpPr>
          <p:cNvPr id="29" name="对角圆角矩形 28"/>
          <p:cNvSpPr/>
          <p:nvPr/>
        </p:nvSpPr>
        <p:spPr>
          <a:xfrm>
            <a:off x="3707904" y="1372101"/>
            <a:ext cx="4680520" cy="3344865"/>
          </a:xfrm>
          <a:prstGeom prst="round2DiagRect">
            <a:avLst>
              <a:gd name="adj1" fmla="val 3822"/>
              <a:gd name="adj2" fmla="val 0"/>
            </a:avLst>
          </a:prstGeom>
          <a:noFill/>
          <a:ln>
            <a:solidFill>
              <a:srgbClr val="152F7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t="9800" r="8846"/>
          <a:stretch/>
        </p:blipFill>
        <p:spPr>
          <a:xfrm>
            <a:off x="395536" y="1353104"/>
            <a:ext cx="3723460" cy="337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0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/>
        </p:nvSpPr>
        <p:spPr>
          <a:xfrm>
            <a:off x="6736476" y="1919425"/>
            <a:ext cx="1521950" cy="1521950"/>
          </a:xfrm>
          <a:prstGeom prst="ellipse">
            <a:avLst/>
          </a:prstGeom>
          <a:noFill/>
          <a:ln w="101600">
            <a:solidFill>
              <a:srgbClr val="F8B62B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24801" r="29000" b="17800"/>
          <a:stretch/>
        </p:blipFill>
        <p:spPr>
          <a:xfrm>
            <a:off x="4745338" y="2109513"/>
            <a:ext cx="828745" cy="1061831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398736" y="1919425"/>
            <a:ext cx="1521950" cy="1521950"/>
          </a:xfrm>
          <a:prstGeom prst="ellipse">
            <a:avLst/>
          </a:prstGeom>
          <a:noFill/>
          <a:ln w="101600">
            <a:solidFill>
              <a:srgbClr val="152F7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4209439" y="3651870"/>
            <a:ext cx="1900544" cy="410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处理速度快、图形化用户界面</a:t>
            </a:r>
            <a:endParaRPr lang="en-US" altLang="zh-CN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开放式平台、丰富的通讯接口</a:t>
            </a:r>
          </a:p>
        </p:txBody>
      </p:sp>
      <p:pic>
        <p:nvPicPr>
          <p:cNvPr id="11" name="Picture 2" descr="E:\印刷品\智星单页\20190514\PALL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13"/>
          <a:stretch/>
        </p:blipFill>
        <p:spPr bwMode="auto">
          <a:xfrm>
            <a:off x="5221229" y="4260486"/>
            <a:ext cx="2396214" cy="2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/>
        </p:nvSpPr>
        <p:spPr>
          <a:xfrm>
            <a:off x="3923928" y="895193"/>
            <a:ext cx="1132453" cy="351819"/>
          </a:xfrm>
          <a:prstGeom prst="roundRect">
            <a:avLst/>
          </a:prstGeom>
          <a:solidFill>
            <a:srgbClr val="F8B6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31"/>
          <p:cNvSpPr txBox="1"/>
          <p:nvPr/>
        </p:nvSpPr>
        <p:spPr>
          <a:xfrm>
            <a:off x="4048270" y="905075"/>
            <a:ext cx="923333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35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智能产品</a:t>
            </a:r>
            <a:endParaRPr lang="zh-CN" altLang="en-US" sz="135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78415" y="3154850"/>
            <a:ext cx="7158081" cy="444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4721130" y="3219822"/>
            <a:ext cx="8771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智能相机</a:t>
            </a:r>
          </a:p>
        </p:txBody>
      </p:sp>
      <p:sp>
        <p:nvSpPr>
          <p:cNvPr id="19" name="矩形 18"/>
          <p:cNvSpPr/>
          <p:nvPr/>
        </p:nvSpPr>
        <p:spPr>
          <a:xfrm>
            <a:off x="6547179" y="3661890"/>
            <a:ext cx="1900544" cy="41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高计算能力、高实时性、多功能性，内置</a:t>
            </a:r>
            <a:r>
              <a:rPr lang="en-US" altLang="zh-CN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MERLIC</a:t>
            </a:r>
            <a:r>
              <a: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软件</a:t>
            </a:r>
          </a:p>
        </p:txBody>
      </p:sp>
      <p:sp>
        <p:nvSpPr>
          <p:cNvPr id="21" name="矩形 20"/>
          <p:cNvSpPr/>
          <p:nvPr/>
        </p:nvSpPr>
        <p:spPr>
          <a:xfrm>
            <a:off x="6885745" y="3219822"/>
            <a:ext cx="12234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b="1" dirty="0" smtClean="0">
                <a:solidFill>
                  <a:srgbClr val="F8B62B"/>
                </a:solidFill>
                <a:latin typeface="微软雅黑" pitchFamily="34" charset="-122"/>
                <a:ea typeface="微软雅黑" pitchFamily="34" charset="-122"/>
              </a:rPr>
              <a:t>智能处理系统</a:t>
            </a:r>
            <a:endParaRPr lang="zh-CN" altLang="en-US" sz="1350" b="1" dirty="0">
              <a:solidFill>
                <a:srgbClr val="F8B62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94684"/>
            <a:ext cx="1871301" cy="1305839"/>
          </a:xfrm>
          <a:prstGeom prst="rect">
            <a:avLst/>
          </a:prstGeom>
        </p:spPr>
      </p:pic>
      <p:sp>
        <p:nvSpPr>
          <p:cNvPr id="2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自产产品</a:t>
            </a:r>
            <a:r>
              <a:rPr lang="en-US" altLang="zh-CN" dirty="0"/>
              <a:t>-</a:t>
            </a:r>
            <a:r>
              <a:rPr lang="zh-CN" altLang="en-US" dirty="0"/>
              <a:t>工业相机系列</a:t>
            </a:r>
          </a:p>
        </p:txBody>
      </p:sp>
      <p:sp>
        <p:nvSpPr>
          <p:cNvPr id="17" name="对角圆角矩形 16"/>
          <p:cNvSpPr/>
          <p:nvPr/>
        </p:nvSpPr>
        <p:spPr>
          <a:xfrm>
            <a:off x="3851920" y="1372100"/>
            <a:ext cx="4680520" cy="3344865"/>
          </a:xfrm>
          <a:prstGeom prst="round2DiagRect">
            <a:avLst>
              <a:gd name="adj1" fmla="val 3822"/>
              <a:gd name="adj2" fmla="val 0"/>
            </a:avLst>
          </a:pr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4286" r="11578"/>
          <a:stretch/>
        </p:blipFill>
        <p:spPr>
          <a:xfrm>
            <a:off x="470713" y="1342056"/>
            <a:ext cx="3643434" cy="33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日常设计\2019年\20190423_公司简介PPT更新\自产镜头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10737" r="192" b="16582"/>
          <a:stretch/>
        </p:blipFill>
        <p:spPr bwMode="auto">
          <a:xfrm>
            <a:off x="467544" y="699541"/>
            <a:ext cx="8155241" cy="408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自产产品</a:t>
            </a:r>
            <a:r>
              <a:rPr lang="en-US" altLang="zh-CN" dirty="0"/>
              <a:t>-</a:t>
            </a:r>
            <a:r>
              <a:rPr lang="zh-CN" altLang="en-US" dirty="0"/>
              <a:t>工业镜头</a:t>
            </a:r>
          </a:p>
        </p:txBody>
      </p:sp>
    </p:spTree>
    <p:extLst>
      <p:ext uri="{BB962C8B-B14F-4D97-AF65-F5344CB8AC3E}">
        <p14:creationId xmlns:p14="http://schemas.microsoft.com/office/powerpoint/2010/main" val="7453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自产产品</a:t>
            </a:r>
            <a:r>
              <a:rPr lang="en-US" altLang="zh-CN" dirty="0"/>
              <a:t>-</a:t>
            </a:r>
            <a:r>
              <a:rPr lang="zh-CN" altLang="en-US" dirty="0"/>
              <a:t>工业</a:t>
            </a:r>
            <a:r>
              <a:rPr lang="zh-CN" altLang="en-US" dirty="0" smtClean="0"/>
              <a:t>镜头系列</a:t>
            </a:r>
            <a:endParaRPr lang="zh-CN" altLang="en-US" dirty="0"/>
          </a:p>
        </p:txBody>
      </p:sp>
      <p:sp>
        <p:nvSpPr>
          <p:cNvPr id="36" name="文本框 10"/>
          <p:cNvSpPr txBox="1"/>
          <p:nvPr/>
        </p:nvSpPr>
        <p:spPr>
          <a:xfrm>
            <a:off x="1639129" y="830987"/>
            <a:ext cx="18704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HN</a:t>
            </a:r>
            <a:r>
              <a:rPr lang="zh-CN" altLang="en-US" sz="1500" b="1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系列工业镜头</a:t>
            </a:r>
          </a:p>
        </p:txBody>
      </p:sp>
      <p:sp>
        <p:nvSpPr>
          <p:cNvPr id="7" name="矩形 6"/>
          <p:cNvSpPr/>
          <p:nvPr/>
        </p:nvSpPr>
        <p:spPr>
          <a:xfrm>
            <a:off x="1896537" y="1236042"/>
            <a:ext cx="14469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2M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2/3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定焦镜头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07678" y="3219625"/>
            <a:ext cx="14708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5M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2/3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"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定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焦镜头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79512" y="3219625"/>
            <a:ext cx="19549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20M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1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定焦镜头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949437" y="4447603"/>
            <a:ext cx="13411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6M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2/3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定焦镜头 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331640" y="1751731"/>
            <a:ext cx="2485438" cy="2555290"/>
            <a:chOff x="5354492" y="1610698"/>
            <a:chExt cx="2485438" cy="2555290"/>
          </a:xfrm>
        </p:grpSpPr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F2331943-4B9A-4416-A28D-C827F5F0261C}"/>
                </a:ext>
              </a:extLst>
            </p:cNvPr>
            <p:cNvSpPr/>
            <p:nvPr/>
          </p:nvSpPr>
          <p:spPr>
            <a:xfrm rot="2700000">
              <a:off x="6120411" y="1625942"/>
              <a:ext cx="962405" cy="96240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gradFill>
                <a:gsLst>
                  <a:gs pos="0">
                    <a:srgbClr val="FFFFFF"/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7" name="等腰三角形 26">
              <a:extLst>
                <a:ext uri="{FF2B5EF4-FFF2-40B4-BE49-F238E27FC236}">
                  <a16:creationId xmlns="" xmlns:a16="http://schemas.microsoft.com/office/drawing/2014/main" id="{DAB8EF49-8D84-433C-8F84-CB44FBE7AB9B}"/>
                </a:ext>
              </a:extLst>
            </p:cNvPr>
            <p:cNvSpPr/>
            <p:nvPr/>
          </p:nvSpPr>
          <p:spPr>
            <a:xfrm rot="10800000">
              <a:off x="5919390" y="2142253"/>
              <a:ext cx="1334135" cy="659761"/>
            </a:xfrm>
            <a:prstGeom prst="triangle">
              <a:avLst/>
            </a:prstGeom>
            <a:solidFill>
              <a:srgbClr val="152F7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="" xmlns:a16="http://schemas.microsoft.com/office/drawing/2014/main" id="{90B6C2E8-DB23-47C2-8607-CC51A2CBCFD5}"/>
                </a:ext>
              </a:extLst>
            </p:cNvPr>
            <p:cNvSpPr/>
            <p:nvPr/>
          </p:nvSpPr>
          <p:spPr>
            <a:xfrm rot="8100000">
              <a:off x="6877525" y="2396070"/>
              <a:ext cx="962405" cy="96240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gradFill>
                <a:gsLst>
                  <a:gs pos="0">
                    <a:srgbClr val="FFFFFF"/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9" name="等腰三角形 28">
              <a:extLst>
                <a:ext uri="{FF2B5EF4-FFF2-40B4-BE49-F238E27FC236}">
                  <a16:creationId xmlns="" xmlns:a16="http://schemas.microsoft.com/office/drawing/2014/main" id="{3DB39931-55BC-4B7C-BF49-BBE18008B6B3}"/>
                </a:ext>
              </a:extLst>
            </p:cNvPr>
            <p:cNvSpPr/>
            <p:nvPr/>
          </p:nvSpPr>
          <p:spPr>
            <a:xfrm rot="16200000">
              <a:off x="6332415" y="2552217"/>
              <a:ext cx="1297063" cy="641428"/>
            </a:xfrm>
            <a:prstGeom prst="triangle">
              <a:avLst/>
            </a:prstGeom>
            <a:solidFill>
              <a:srgbClr val="F8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="" xmlns:a16="http://schemas.microsoft.com/office/drawing/2014/main" id="{D481EEBA-A07D-486A-8B72-3C102F58AE54}"/>
                </a:ext>
              </a:extLst>
            </p:cNvPr>
            <p:cNvSpPr/>
            <p:nvPr/>
          </p:nvSpPr>
          <p:spPr>
            <a:xfrm rot="13500000">
              <a:off x="6092942" y="3149563"/>
              <a:ext cx="962405" cy="96240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gradFill>
                <a:gsLst>
                  <a:gs pos="0">
                    <a:srgbClr val="FFFFFF"/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1" name="等腰三角形 30">
              <a:extLst>
                <a:ext uri="{FF2B5EF4-FFF2-40B4-BE49-F238E27FC236}">
                  <a16:creationId xmlns="" xmlns:a16="http://schemas.microsoft.com/office/drawing/2014/main" id="{A89133DB-51D0-4E57-AAFD-91BFC6C54CE3}"/>
                </a:ext>
              </a:extLst>
            </p:cNvPr>
            <p:cNvSpPr/>
            <p:nvPr/>
          </p:nvSpPr>
          <p:spPr>
            <a:xfrm>
              <a:off x="5919390" y="2927697"/>
              <a:ext cx="1334135" cy="659761"/>
            </a:xfrm>
            <a:prstGeom prst="triangle">
              <a:avLst/>
            </a:prstGeom>
            <a:solidFill>
              <a:srgbClr val="152F7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="" xmlns:a16="http://schemas.microsoft.com/office/drawing/2014/main" id="{CC7CAFAF-6110-486E-BE86-18DBC68B6E33}"/>
                </a:ext>
              </a:extLst>
            </p:cNvPr>
            <p:cNvSpPr/>
            <p:nvPr/>
          </p:nvSpPr>
          <p:spPr>
            <a:xfrm rot="18900000">
              <a:off x="5354492" y="2386992"/>
              <a:ext cx="962403" cy="96240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gradFill>
                <a:gsLst>
                  <a:gs pos="0">
                    <a:srgbClr val="FFFFFF"/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="" xmlns:a16="http://schemas.microsoft.com/office/drawing/2014/main" id="{BD7B5CEF-4740-4967-999E-077C8EA49276}"/>
                </a:ext>
              </a:extLst>
            </p:cNvPr>
            <p:cNvSpPr/>
            <p:nvPr/>
          </p:nvSpPr>
          <p:spPr>
            <a:xfrm rot="5400000">
              <a:off x="5546971" y="2552218"/>
              <a:ext cx="1297063" cy="641427"/>
            </a:xfrm>
            <a:prstGeom prst="triangle">
              <a:avLst/>
            </a:prstGeom>
            <a:solidFill>
              <a:srgbClr val="F8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="" xmlns:a16="http://schemas.microsoft.com/office/drawing/2014/main" id="{A628EF84-6ECE-4E4E-BA0E-4C1DC9616DBE}"/>
                </a:ext>
              </a:extLst>
            </p:cNvPr>
            <p:cNvSpPr/>
            <p:nvPr/>
          </p:nvSpPr>
          <p:spPr>
            <a:xfrm>
              <a:off x="6242519" y="2177272"/>
              <a:ext cx="73540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="" xmlns:a16="http://schemas.microsoft.com/office/drawing/2014/main" id="{A347483B-04B4-4E6A-8689-AB2EFBFBB75C}"/>
                </a:ext>
              </a:extLst>
            </p:cNvPr>
            <p:cNvSpPr/>
            <p:nvPr/>
          </p:nvSpPr>
          <p:spPr>
            <a:xfrm rot="5400000">
              <a:off x="6655744" y="2702622"/>
              <a:ext cx="89906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40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500</a:t>
              </a:r>
              <a:r>
                <a:rPr lang="zh-CN" altLang="en-US" sz="140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endParaRPr lang="zh-CN" altLang="en-US" sz="1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4" name="Picture 5" descr="E:\印刷品\镜头\镜头\Links\HN-3516-2M (2).jp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501" y="1610698"/>
              <a:ext cx="414223" cy="504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矩形 56">
              <a:extLst>
                <a:ext uri="{FF2B5EF4-FFF2-40B4-BE49-F238E27FC236}">
                  <a16:creationId xmlns="" xmlns:a16="http://schemas.microsoft.com/office/drawing/2014/main" id="{A628EF84-6ECE-4E4E-BA0E-4C1DC9616DBE}"/>
                </a:ext>
              </a:extLst>
            </p:cNvPr>
            <p:cNvSpPr/>
            <p:nvPr/>
          </p:nvSpPr>
          <p:spPr>
            <a:xfrm>
              <a:off x="6211536" y="3242993"/>
              <a:ext cx="73540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600</a:t>
              </a: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="" xmlns:a16="http://schemas.microsoft.com/office/drawing/2014/main" id="{A347483B-04B4-4E6A-8689-AB2EFBFBB75C}"/>
                </a:ext>
              </a:extLst>
            </p:cNvPr>
            <p:cNvSpPr/>
            <p:nvPr/>
          </p:nvSpPr>
          <p:spPr>
            <a:xfrm rot="5400000">
              <a:off x="5623744" y="2724490"/>
              <a:ext cx="89906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40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2000</a:t>
              </a:r>
              <a:r>
                <a:rPr lang="zh-CN" altLang="en-US" sz="140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endParaRPr lang="zh-CN" altLang="en-US" sz="1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3" name="Picture 4" descr="E:\印刷品\镜头\镜头\Links\HN-2516-5M (2).jp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347" y="2527273"/>
              <a:ext cx="368130" cy="68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E:\日常设计\2020年\0414_PPT更新\DH HZ picture\DH HZ picture\V122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730" y="2571750"/>
              <a:ext cx="465365" cy="62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0" t="26205" r="36762" b="9613"/>
            <a:stretch/>
          </p:blipFill>
          <p:spPr>
            <a:xfrm>
              <a:off x="6362666" y="3594523"/>
              <a:ext cx="408190" cy="571465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5534060" y="1790692"/>
            <a:ext cx="2479667" cy="1895522"/>
            <a:chOff x="5354492" y="1625941"/>
            <a:chExt cx="2479667" cy="1895522"/>
          </a:xfrm>
        </p:grpSpPr>
        <p:sp>
          <p:nvSpPr>
            <p:cNvPr id="88" name="矩形 87">
              <a:extLst>
                <a:ext uri="{FF2B5EF4-FFF2-40B4-BE49-F238E27FC236}">
                  <a16:creationId xmlns="" xmlns:a16="http://schemas.microsoft.com/office/drawing/2014/main" id="{F2331943-4B9A-4416-A28D-C827F5F0261C}"/>
                </a:ext>
              </a:extLst>
            </p:cNvPr>
            <p:cNvSpPr/>
            <p:nvPr/>
          </p:nvSpPr>
          <p:spPr>
            <a:xfrm rot="2700000">
              <a:off x="6120411" y="1625942"/>
              <a:ext cx="962405" cy="96240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gradFill>
                <a:gsLst>
                  <a:gs pos="0">
                    <a:srgbClr val="FFFFFF"/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89" name="等腰三角形 88">
              <a:extLst>
                <a:ext uri="{FF2B5EF4-FFF2-40B4-BE49-F238E27FC236}">
                  <a16:creationId xmlns="" xmlns:a16="http://schemas.microsoft.com/office/drawing/2014/main" id="{DAB8EF49-8D84-433C-8F84-CB44FBE7AB9B}"/>
                </a:ext>
              </a:extLst>
            </p:cNvPr>
            <p:cNvSpPr/>
            <p:nvPr/>
          </p:nvSpPr>
          <p:spPr>
            <a:xfrm rot="10800000">
              <a:off x="5919390" y="2142253"/>
              <a:ext cx="1334135" cy="659761"/>
            </a:xfrm>
            <a:prstGeom prst="triangle">
              <a:avLst/>
            </a:prstGeom>
            <a:solidFill>
              <a:srgbClr val="152F7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="" xmlns:a16="http://schemas.microsoft.com/office/drawing/2014/main" id="{90B6C2E8-DB23-47C2-8607-CC51A2CBCFD5}"/>
                </a:ext>
              </a:extLst>
            </p:cNvPr>
            <p:cNvSpPr/>
            <p:nvPr/>
          </p:nvSpPr>
          <p:spPr>
            <a:xfrm rot="8100000">
              <a:off x="6871754" y="2406967"/>
              <a:ext cx="962405" cy="96240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gradFill>
                <a:gsLst>
                  <a:gs pos="0">
                    <a:srgbClr val="FFFFFF"/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91" name="等腰三角形 90">
              <a:extLst>
                <a:ext uri="{FF2B5EF4-FFF2-40B4-BE49-F238E27FC236}">
                  <a16:creationId xmlns="" xmlns:a16="http://schemas.microsoft.com/office/drawing/2014/main" id="{3DB39931-55BC-4B7C-BF49-BBE18008B6B3}"/>
                </a:ext>
              </a:extLst>
            </p:cNvPr>
            <p:cNvSpPr/>
            <p:nvPr/>
          </p:nvSpPr>
          <p:spPr>
            <a:xfrm rot="16200000">
              <a:off x="6332415" y="2552217"/>
              <a:ext cx="1297063" cy="641428"/>
            </a:xfrm>
            <a:prstGeom prst="triangle">
              <a:avLst/>
            </a:prstGeom>
            <a:solidFill>
              <a:srgbClr val="F8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94" name="矩形 93">
              <a:extLst>
                <a:ext uri="{FF2B5EF4-FFF2-40B4-BE49-F238E27FC236}">
                  <a16:creationId xmlns="" xmlns:a16="http://schemas.microsoft.com/office/drawing/2014/main" id="{CC7CAFAF-6110-486E-BE86-18DBC68B6E33}"/>
                </a:ext>
              </a:extLst>
            </p:cNvPr>
            <p:cNvSpPr/>
            <p:nvPr/>
          </p:nvSpPr>
          <p:spPr>
            <a:xfrm rot="18900000">
              <a:off x="5354492" y="2386992"/>
              <a:ext cx="962403" cy="962405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gradFill>
                <a:gsLst>
                  <a:gs pos="0">
                    <a:srgbClr val="FFFFFF"/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95" name="等腰三角形 94">
              <a:extLst>
                <a:ext uri="{FF2B5EF4-FFF2-40B4-BE49-F238E27FC236}">
                  <a16:creationId xmlns="" xmlns:a16="http://schemas.microsoft.com/office/drawing/2014/main" id="{BD7B5CEF-4740-4967-999E-077C8EA49276}"/>
                </a:ext>
              </a:extLst>
            </p:cNvPr>
            <p:cNvSpPr/>
            <p:nvPr/>
          </p:nvSpPr>
          <p:spPr>
            <a:xfrm rot="5400000">
              <a:off x="5546971" y="2552218"/>
              <a:ext cx="1297063" cy="641427"/>
            </a:xfrm>
            <a:prstGeom prst="triangle">
              <a:avLst/>
            </a:prstGeom>
            <a:solidFill>
              <a:srgbClr val="F8B6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96" name="矩形 95">
              <a:extLst>
                <a:ext uri="{FF2B5EF4-FFF2-40B4-BE49-F238E27FC236}">
                  <a16:creationId xmlns="" xmlns:a16="http://schemas.microsoft.com/office/drawing/2014/main" id="{A628EF84-6ECE-4E4E-BA0E-4C1DC9616DBE}"/>
                </a:ext>
              </a:extLst>
            </p:cNvPr>
            <p:cNvSpPr/>
            <p:nvPr/>
          </p:nvSpPr>
          <p:spPr>
            <a:xfrm>
              <a:off x="6242519" y="2177272"/>
              <a:ext cx="73540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600</a:t>
              </a: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7" name="矩形 96">
              <a:extLst>
                <a:ext uri="{FF2B5EF4-FFF2-40B4-BE49-F238E27FC236}">
                  <a16:creationId xmlns="" xmlns:a16="http://schemas.microsoft.com/office/drawing/2014/main" id="{A347483B-04B4-4E6A-8689-AB2EFBFBB75C}"/>
                </a:ext>
              </a:extLst>
            </p:cNvPr>
            <p:cNvSpPr/>
            <p:nvPr/>
          </p:nvSpPr>
          <p:spPr>
            <a:xfrm rot="5400000">
              <a:off x="6655744" y="2702622"/>
              <a:ext cx="89906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40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1000</a:t>
              </a:r>
              <a:r>
                <a:rPr lang="zh-CN" altLang="en-US" sz="140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endParaRPr lang="zh-CN" altLang="en-US" sz="1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0" name="矩形 99">
              <a:extLst>
                <a:ext uri="{FF2B5EF4-FFF2-40B4-BE49-F238E27FC236}">
                  <a16:creationId xmlns="" xmlns:a16="http://schemas.microsoft.com/office/drawing/2014/main" id="{A347483B-04B4-4E6A-8689-AB2EFBFBB75C}"/>
                </a:ext>
              </a:extLst>
            </p:cNvPr>
            <p:cNvSpPr/>
            <p:nvPr/>
          </p:nvSpPr>
          <p:spPr>
            <a:xfrm rot="5400000">
              <a:off x="5623744" y="2724490"/>
              <a:ext cx="89906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40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2500</a:t>
              </a:r>
              <a:r>
                <a:rPr lang="zh-CN" altLang="en-US" sz="1400" b="1" kern="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endParaRPr lang="zh-CN" altLang="en-US" sz="1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04" name="图片 10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3" t="24869" r="17591" b="20570"/>
          <a:stretch/>
        </p:blipFill>
        <p:spPr>
          <a:xfrm>
            <a:off x="6565156" y="1784583"/>
            <a:ext cx="432049" cy="50405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3" t="13796" r="32801" b="14805"/>
          <a:stretch/>
        </p:blipFill>
        <p:spPr>
          <a:xfrm>
            <a:off x="7532524" y="2712783"/>
            <a:ext cx="404734" cy="5897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4" t="23987" r="38876" b="32035"/>
          <a:stretch/>
        </p:blipFill>
        <p:spPr>
          <a:xfrm>
            <a:off x="5589363" y="2774524"/>
            <a:ext cx="422500" cy="563334"/>
          </a:xfrm>
          <a:prstGeom prst="rect">
            <a:avLst/>
          </a:prstGeom>
        </p:spPr>
      </p:pic>
      <p:sp>
        <p:nvSpPr>
          <p:cNvPr id="106" name="文本框 10"/>
          <p:cNvSpPr txBox="1"/>
          <p:nvPr/>
        </p:nvSpPr>
        <p:spPr>
          <a:xfrm>
            <a:off x="5144669" y="857576"/>
            <a:ext cx="30741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 err="1" smtClean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HN</a:t>
            </a:r>
            <a:r>
              <a:rPr lang="en-US" altLang="zh-CN" sz="1500" b="1" dirty="0" smtClean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-P</a:t>
            </a:r>
            <a:r>
              <a:rPr lang="zh-CN" altLang="en-US" sz="1500" b="1" dirty="0" smtClean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zh-CN" altLang="en-US" sz="1500" b="1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工业镜头</a:t>
            </a:r>
          </a:p>
        </p:txBody>
      </p:sp>
      <p:sp>
        <p:nvSpPr>
          <p:cNvPr id="107" name="矩形 106"/>
          <p:cNvSpPr/>
          <p:nvPr/>
        </p:nvSpPr>
        <p:spPr>
          <a:xfrm>
            <a:off x="6091095" y="1267163"/>
            <a:ext cx="1448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6M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2/3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定焦镜头</a:t>
            </a:r>
            <a:endParaRPr lang="en-US" altLang="zh-CN" sz="11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6899617" y="3820016"/>
            <a:ext cx="14723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10M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2/3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定焦镜头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5325866" y="3820016"/>
            <a:ext cx="14401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25M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1.2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定焦镜头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92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优质传感器</a:t>
            </a:r>
            <a:endParaRPr lang="zh-CN" altLang="en-US" dirty="0"/>
          </a:p>
        </p:txBody>
      </p:sp>
      <p:sp>
        <p:nvSpPr>
          <p:cNvPr id="4" name="文本框 10"/>
          <p:cNvSpPr txBox="1"/>
          <p:nvPr/>
        </p:nvSpPr>
        <p:spPr>
          <a:xfrm>
            <a:off x="1143000" y="836474"/>
            <a:ext cx="685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分辨率从</a:t>
            </a:r>
            <a:r>
              <a:rPr lang="en-US" altLang="zh-CN" sz="15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5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5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-3140</a:t>
            </a:r>
            <a:r>
              <a:rPr lang="zh-CN" altLang="en-US" sz="15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3202">
            <a:off x="3356447" y="1355782"/>
            <a:ext cx="1014251" cy="938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15" y="2462724"/>
            <a:ext cx="779726" cy="840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83" y="1500732"/>
            <a:ext cx="1451846" cy="8824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71" y="1365719"/>
            <a:ext cx="954588" cy="8422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37" y="2580084"/>
            <a:ext cx="908720" cy="6815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15" y="2574754"/>
            <a:ext cx="882893" cy="6692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13" y="2574754"/>
            <a:ext cx="933953" cy="6692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02" y="2540879"/>
            <a:ext cx="759973" cy="7624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68" y="3534788"/>
            <a:ext cx="728684" cy="6689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16" y="3655784"/>
            <a:ext cx="1395306" cy="42696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76" y="3683569"/>
            <a:ext cx="557090" cy="3713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808" y="3750308"/>
            <a:ext cx="1049988" cy="237914"/>
          </a:xfrm>
          <a:prstGeom prst="rect">
            <a:avLst/>
          </a:prstGeom>
        </p:spPr>
      </p:pic>
      <p:pic>
        <p:nvPicPr>
          <p:cNvPr id="2050" name="Picture 2" descr="C:\Users\dh01\Desktop\0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0" r="14516" b="26929"/>
          <a:stretch/>
        </p:blipFill>
        <p:spPr bwMode="auto">
          <a:xfrm>
            <a:off x="6270061" y="3525320"/>
            <a:ext cx="1140677" cy="68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6" t="15470" r="17958" b="16213"/>
          <a:stretch/>
        </p:blipFill>
        <p:spPr>
          <a:xfrm>
            <a:off x="7092280" y="2510989"/>
            <a:ext cx="1024662" cy="8197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6" t="20600" r="22475" b="12201"/>
          <a:stretch/>
        </p:blipFill>
        <p:spPr>
          <a:xfrm rot="1368395">
            <a:off x="1919543" y="1489787"/>
            <a:ext cx="1131978" cy="9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组织结构图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4614510" y="1553034"/>
            <a:ext cx="0" cy="19691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2686566" y="1203598"/>
            <a:ext cx="3829650" cy="344555"/>
          </a:xfrm>
          <a:prstGeom prst="rect">
            <a:avLst/>
          </a:prstGeom>
          <a:solidFill>
            <a:srgbClr val="2676A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33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大恒新纪元科技股份有限公司</a:t>
            </a:r>
          </a:p>
        </p:txBody>
      </p:sp>
      <p:sp>
        <p:nvSpPr>
          <p:cNvPr id="21" name="矩形 20"/>
          <p:cNvSpPr/>
          <p:nvPr/>
        </p:nvSpPr>
        <p:spPr>
          <a:xfrm>
            <a:off x="2699685" y="2336046"/>
            <a:ext cx="3829650" cy="344555"/>
          </a:xfrm>
          <a:prstGeom prst="rect">
            <a:avLst/>
          </a:prstGeom>
          <a:solidFill>
            <a:srgbClr val="152F7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33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中国大恒（集团）有限公司</a:t>
            </a:r>
          </a:p>
        </p:txBody>
      </p:sp>
      <p:sp>
        <p:nvSpPr>
          <p:cNvPr id="22" name="矩形 21"/>
          <p:cNvSpPr/>
          <p:nvPr/>
        </p:nvSpPr>
        <p:spPr>
          <a:xfrm>
            <a:off x="2686566" y="3378154"/>
            <a:ext cx="3829650" cy="570679"/>
          </a:xfrm>
          <a:prstGeom prst="rect">
            <a:avLst/>
          </a:prstGeom>
          <a:solidFill>
            <a:srgbClr val="F8B62B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33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3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中国大恒（集团）有限公司</a:t>
            </a:r>
          </a:p>
          <a:p>
            <a:pPr algn="ctr" defTabSz="3333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35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北京图像视觉技术分公司</a:t>
            </a:r>
            <a:endParaRPr lang="zh-CN" altLang="en-US" sz="13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8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自产产品</a:t>
            </a:r>
            <a:r>
              <a:rPr lang="en-US" altLang="zh-CN" dirty="0"/>
              <a:t>-</a:t>
            </a:r>
            <a:r>
              <a:rPr lang="zh-CN" altLang="en-US" dirty="0"/>
              <a:t>行业认证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325642" y="1312160"/>
            <a:ext cx="3055623" cy="2847293"/>
            <a:chOff x="2638696" y="526547"/>
            <a:chExt cx="6346736" cy="5916158"/>
          </a:xfrm>
        </p:grpSpPr>
        <p:grpSp>
          <p:nvGrpSpPr>
            <p:cNvPr id="33" name="组合 32"/>
            <p:cNvGrpSpPr/>
            <p:nvPr/>
          </p:nvGrpSpPr>
          <p:grpSpPr>
            <a:xfrm>
              <a:off x="2638696" y="526547"/>
              <a:ext cx="3383280" cy="3383640"/>
              <a:chOff x="2987040" y="1497648"/>
              <a:chExt cx="3383280" cy="3383640"/>
            </a:xfrm>
          </p:grpSpPr>
          <p:sp>
            <p:nvSpPr>
              <p:cNvPr id="47" name="任意多边形 46"/>
              <p:cNvSpPr/>
              <p:nvPr/>
            </p:nvSpPr>
            <p:spPr>
              <a:xfrm flipH="1">
                <a:off x="2987040" y="1497648"/>
                <a:ext cx="3383280" cy="3383640"/>
              </a:xfrm>
              <a:custGeom>
                <a:avLst/>
                <a:gdLst>
                  <a:gd name="connsiteX0" fmla="*/ 1691640 w 3383280"/>
                  <a:gd name="connsiteY0" fmla="*/ 0 h 3383640"/>
                  <a:gd name="connsiteX1" fmla="*/ 3383280 w 3383280"/>
                  <a:gd name="connsiteY1" fmla="*/ 1691640 h 3383640"/>
                  <a:gd name="connsiteX2" fmla="*/ 1864601 w 3383280"/>
                  <a:gd name="connsiteY2" fmla="*/ 3374547 h 3383640"/>
                  <a:gd name="connsiteX3" fmla="*/ 1725867 w 3383280"/>
                  <a:gd name="connsiteY3" fmla="*/ 3381552 h 3383640"/>
                  <a:gd name="connsiteX4" fmla="*/ 1728000 w 3383280"/>
                  <a:gd name="connsiteY4" fmla="*/ 3383640 h 3383640"/>
                  <a:gd name="connsiteX5" fmla="*/ 0 w 3383280"/>
                  <a:gd name="connsiteY5" fmla="*/ 3383640 h 3383640"/>
                  <a:gd name="connsiteX6" fmla="*/ 0 w 3383280"/>
                  <a:gd name="connsiteY6" fmla="*/ 1691640 h 3383640"/>
                  <a:gd name="connsiteX7" fmla="*/ 1691640 w 3383280"/>
                  <a:gd name="connsiteY7" fmla="*/ 0 h 338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83280" h="3383640">
                    <a:moveTo>
                      <a:pt x="1691640" y="0"/>
                    </a:moveTo>
                    <a:cubicBezTo>
                      <a:pt x="2625907" y="0"/>
                      <a:pt x="3383280" y="757373"/>
                      <a:pt x="3383280" y="1691640"/>
                    </a:cubicBezTo>
                    <a:cubicBezTo>
                      <a:pt x="3383280" y="2567515"/>
                      <a:pt x="2717620" y="3287918"/>
                      <a:pt x="1864601" y="3374547"/>
                    </a:cubicBezTo>
                    <a:lnTo>
                      <a:pt x="1725867" y="3381552"/>
                    </a:lnTo>
                    <a:lnTo>
                      <a:pt x="1728000" y="3383640"/>
                    </a:lnTo>
                    <a:lnTo>
                      <a:pt x="0" y="3383640"/>
                    </a:lnTo>
                    <a:lnTo>
                      <a:pt x="0" y="1691640"/>
                    </a:lnTo>
                    <a:cubicBezTo>
                      <a:pt x="0" y="757373"/>
                      <a:pt x="757373" y="0"/>
                      <a:pt x="169164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1D1D1"/>
                  </a:gs>
                </a:gsLst>
                <a:lin ang="8100000" scaled="1"/>
                <a:tileRect/>
              </a:gradFill>
              <a:ln w="285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3197860" y="1708648"/>
                <a:ext cx="2961640" cy="296164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114300" dist="25400" dir="13500000">
                  <a:prstClr val="black">
                    <a:alpha val="4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 flipH="1">
              <a:off x="6145712" y="1070165"/>
              <a:ext cx="2839720" cy="2840022"/>
              <a:chOff x="6748780" y="1497648"/>
              <a:chExt cx="3383280" cy="3383640"/>
            </a:xfrm>
          </p:grpSpPr>
          <p:sp>
            <p:nvSpPr>
              <p:cNvPr id="45" name="任意多边形 44"/>
              <p:cNvSpPr/>
              <p:nvPr/>
            </p:nvSpPr>
            <p:spPr>
              <a:xfrm flipH="1">
                <a:off x="6748780" y="1497648"/>
                <a:ext cx="3383280" cy="3383640"/>
              </a:xfrm>
              <a:custGeom>
                <a:avLst/>
                <a:gdLst>
                  <a:gd name="connsiteX0" fmla="*/ 1691640 w 3383280"/>
                  <a:gd name="connsiteY0" fmla="*/ 0 h 3383640"/>
                  <a:gd name="connsiteX1" fmla="*/ 3383280 w 3383280"/>
                  <a:gd name="connsiteY1" fmla="*/ 1691640 h 3383640"/>
                  <a:gd name="connsiteX2" fmla="*/ 1864601 w 3383280"/>
                  <a:gd name="connsiteY2" fmla="*/ 3374547 h 3383640"/>
                  <a:gd name="connsiteX3" fmla="*/ 1725867 w 3383280"/>
                  <a:gd name="connsiteY3" fmla="*/ 3381552 h 3383640"/>
                  <a:gd name="connsiteX4" fmla="*/ 1728000 w 3383280"/>
                  <a:gd name="connsiteY4" fmla="*/ 3383640 h 3383640"/>
                  <a:gd name="connsiteX5" fmla="*/ 0 w 3383280"/>
                  <a:gd name="connsiteY5" fmla="*/ 3383640 h 3383640"/>
                  <a:gd name="connsiteX6" fmla="*/ 0 w 3383280"/>
                  <a:gd name="connsiteY6" fmla="*/ 1691640 h 3383640"/>
                  <a:gd name="connsiteX7" fmla="*/ 1691640 w 3383280"/>
                  <a:gd name="connsiteY7" fmla="*/ 0 h 338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83280" h="3383640">
                    <a:moveTo>
                      <a:pt x="1691640" y="0"/>
                    </a:moveTo>
                    <a:cubicBezTo>
                      <a:pt x="2625907" y="0"/>
                      <a:pt x="3383280" y="757373"/>
                      <a:pt x="3383280" y="1691640"/>
                    </a:cubicBezTo>
                    <a:cubicBezTo>
                      <a:pt x="3383280" y="2567515"/>
                      <a:pt x="2717620" y="3287918"/>
                      <a:pt x="1864601" y="3374547"/>
                    </a:cubicBezTo>
                    <a:lnTo>
                      <a:pt x="1725867" y="3381552"/>
                    </a:lnTo>
                    <a:lnTo>
                      <a:pt x="1728000" y="3383640"/>
                    </a:lnTo>
                    <a:lnTo>
                      <a:pt x="0" y="3383640"/>
                    </a:lnTo>
                    <a:lnTo>
                      <a:pt x="0" y="1691640"/>
                    </a:lnTo>
                    <a:cubicBezTo>
                      <a:pt x="0" y="757373"/>
                      <a:pt x="757373" y="0"/>
                      <a:pt x="169164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1D1D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270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6922708" y="1708648"/>
                <a:ext cx="2961639" cy="296164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114300" dist="25400" dir="13500000">
                  <a:prstClr val="black">
                    <a:alpha val="4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V="1">
              <a:off x="3595593" y="4018642"/>
              <a:ext cx="2423806" cy="2424063"/>
              <a:chOff x="5333028" y="81750"/>
              <a:chExt cx="4799032" cy="4799541"/>
            </a:xfrm>
          </p:grpSpPr>
          <p:sp>
            <p:nvSpPr>
              <p:cNvPr id="41" name="任意多边形 40"/>
              <p:cNvSpPr/>
              <p:nvPr/>
            </p:nvSpPr>
            <p:spPr>
              <a:xfrm flipH="1">
                <a:off x="5333028" y="81750"/>
                <a:ext cx="4799032" cy="4799541"/>
              </a:xfrm>
              <a:custGeom>
                <a:avLst/>
                <a:gdLst>
                  <a:gd name="connsiteX0" fmla="*/ 1691640 w 3383280"/>
                  <a:gd name="connsiteY0" fmla="*/ 0 h 3383640"/>
                  <a:gd name="connsiteX1" fmla="*/ 3383280 w 3383280"/>
                  <a:gd name="connsiteY1" fmla="*/ 1691640 h 3383640"/>
                  <a:gd name="connsiteX2" fmla="*/ 1864601 w 3383280"/>
                  <a:gd name="connsiteY2" fmla="*/ 3374547 h 3383640"/>
                  <a:gd name="connsiteX3" fmla="*/ 1725867 w 3383280"/>
                  <a:gd name="connsiteY3" fmla="*/ 3381552 h 3383640"/>
                  <a:gd name="connsiteX4" fmla="*/ 1728000 w 3383280"/>
                  <a:gd name="connsiteY4" fmla="*/ 3383640 h 3383640"/>
                  <a:gd name="connsiteX5" fmla="*/ 0 w 3383280"/>
                  <a:gd name="connsiteY5" fmla="*/ 3383640 h 3383640"/>
                  <a:gd name="connsiteX6" fmla="*/ 0 w 3383280"/>
                  <a:gd name="connsiteY6" fmla="*/ 1691640 h 3383640"/>
                  <a:gd name="connsiteX7" fmla="*/ 1691640 w 3383280"/>
                  <a:gd name="connsiteY7" fmla="*/ 0 h 338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83280" h="3383640">
                    <a:moveTo>
                      <a:pt x="1691640" y="0"/>
                    </a:moveTo>
                    <a:cubicBezTo>
                      <a:pt x="2625907" y="0"/>
                      <a:pt x="3383280" y="757373"/>
                      <a:pt x="3383280" y="1691640"/>
                    </a:cubicBezTo>
                    <a:cubicBezTo>
                      <a:pt x="3383280" y="2567515"/>
                      <a:pt x="2717620" y="3287918"/>
                      <a:pt x="1864601" y="3374547"/>
                    </a:cubicBezTo>
                    <a:lnTo>
                      <a:pt x="1725867" y="3381552"/>
                    </a:lnTo>
                    <a:lnTo>
                      <a:pt x="1728000" y="3383640"/>
                    </a:lnTo>
                    <a:lnTo>
                      <a:pt x="0" y="3383640"/>
                    </a:lnTo>
                    <a:lnTo>
                      <a:pt x="0" y="1691640"/>
                    </a:lnTo>
                    <a:cubicBezTo>
                      <a:pt x="0" y="757373"/>
                      <a:pt x="757373" y="0"/>
                      <a:pt x="169164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1D1D1"/>
                  </a:gs>
                </a:gsLst>
                <a:lin ang="13500000" scaled="0"/>
                <a:tileRect/>
              </a:gradFill>
              <a:ln w="285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3500000" scaled="0"/>
                  <a:tileRect/>
                </a:gradFill>
              </a:ln>
              <a:effectLst>
                <a:outerShdw blurRad="1270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5659414" y="408467"/>
                <a:ext cx="4261826" cy="426182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innerShdw blurRad="114300" dist="25400" dir="13500000">
                  <a:prstClr val="black">
                    <a:alpha val="4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88" y="1886614"/>
            <a:ext cx="1208780" cy="7286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25" y="1849699"/>
            <a:ext cx="772070" cy="557204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979712" y="3147814"/>
            <a:ext cx="824705" cy="820410"/>
            <a:chOff x="5340087" y="4896295"/>
            <a:chExt cx="755299" cy="751365"/>
          </a:xfrm>
        </p:grpSpPr>
        <p:sp>
          <p:nvSpPr>
            <p:cNvPr id="30" name="椭圆 12"/>
            <p:cNvSpPr>
              <a:spLocks noChangeArrowheads="1"/>
            </p:cNvSpPr>
            <p:nvPr/>
          </p:nvSpPr>
          <p:spPr bwMode="auto">
            <a:xfrm>
              <a:off x="5345126" y="4896295"/>
              <a:ext cx="745220" cy="751365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00" b="1">
                <a:solidFill>
                  <a:srgbClr val="181818"/>
                </a:solidFill>
                <a:ea typeface="方正兰亭特黑简体" pitchFamily="2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087" y="4896295"/>
              <a:ext cx="755299" cy="751365"/>
            </a:xfrm>
            <a:prstGeom prst="rect">
              <a:avLst/>
            </a:prstGeom>
          </p:spPr>
        </p:pic>
      </p:grpSp>
      <p:sp>
        <p:nvSpPr>
          <p:cNvPr id="50" name="任意多边形 49"/>
          <p:cNvSpPr/>
          <p:nvPr/>
        </p:nvSpPr>
        <p:spPr>
          <a:xfrm flipV="1">
            <a:off x="3014380" y="2995834"/>
            <a:ext cx="1096152" cy="1095872"/>
          </a:xfrm>
          <a:custGeom>
            <a:avLst/>
            <a:gdLst>
              <a:gd name="connsiteX0" fmla="*/ 1691640 w 3383280"/>
              <a:gd name="connsiteY0" fmla="*/ 0 h 3383640"/>
              <a:gd name="connsiteX1" fmla="*/ 3383280 w 3383280"/>
              <a:gd name="connsiteY1" fmla="*/ 1691640 h 3383640"/>
              <a:gd name="connsiteX2" fmla="*/ 1864601 w 3383280"/>
              <a:gd name="connsiteY2" fmla="*/ 3374547 h 3383640"/>
              <a:gd name="connsiteX3" fmla="*/ 1725867 w 3383280"/>
              <a:gd name="connsiteY3" fmla="*/ 3381552 h 3383640"/>
              <a:gd name="connsiteX4" fmla="*/ 1728000 w 3383280"/>
              <a:gd name="connsiteY4" fmla="*/ 3383640 h 3383640"/>
              <a:gd name="connsiteX5" fmla="*/ 0 w 3383280"/>
              <a:gd name="connsiteY5" fmla="*/ 3383640 h 3383640"/>
              <a:gd name="connsiteX6" fmla="*/ 0 w 3383280"/>
              <a:gd name="connsiteY6" fmla="*/ 1691640 h 3383640"/>
              <a:gd name="connsiteX7" fmla="*/ 1691640 w 3383280"/>
              <a:gd name="connsiteY7" fmla="*/ 0 h 338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3280" h="3383640">
                <a:moveTo>
                  <a:pt x="1691640" y="0"/>
                </a:moveTo>
                <a:cubicBezTo>
                  <a:pt x="2625907" y="0"/>
                  <a:pt x="3383280" y="757373"/>
                  <a:pt x="3383280" y="1691640"/>
                </a:cubicBezTo>
                <a:cubicBezTo>
                  <a:pt x="3383280" y="2567515"/>
                  <a:pt x="2717620" y="3287918"/>
                  <a:pt x="1864601" y="3374547"/>
                </a:cubicBezTo>
                <a:lnTo>
                  <a:pt x="1725867" y="3381552"/>
                </a:lnTo>
                <a:lnTo>
                  <a:pt x="1728000" y="3383640"/>
                </a:lnTo>
                <a:lnTo>
                  <a:pt x="0" y="3383640"/>
                </a:lnTo>
                <a:lnTo>
                  <a:pt x="0" y="1691640"/>
                </a:lnTo>
                <a:cubicBezTo>
                  <a:pt x="0" y="757373"/>
                  <a:pt x="757373" y="0"/>
                  <a:pt x="169164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rgbClr val="D1D1D1"/>
              </a:gs>
            </a:gsLst>
            <a:lin ang="18900000" scaled="1"/>
            <a:tileRect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51" name="椭圆 50"/>
          <p:cNvSpPr/>
          <p:nvPr/>
        </p:nvSpPr>
        <p:spPr>
          <a:xfrm flipH="1" flipV="1">
            <a:off x="3085121" y="3064170"/>
            <a:ext cx="959545" cy="9591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 dist="25400" dir="27000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3074" name="Picture 2" descr="E:\2017新版VI\大恒图像LOGO竖版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44" y="3325056"/>
            <a:ext cx="651284" cy="4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文本框 10"/>
          <p:cNvSpPr txBox="1"/>
          <p:nvPr/>
        </p:nvSpPr>
        <p:spPr>
          <a:xfrm>
            <a:off x="1365931" y="825783"/>
            <a:ext cx="29750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质量认证</a:t>
            </a:r>
          </a:p>
        </p:txBody>
      </p:sp>
      <p:grpSp>
        <p:nvGrpSpPr>
          <p:cNvPr id="53" name="组合 52"/>
          <p:cNvGrpSpPr/>
          <p:nvPr/>
        </p:nvGrpSpPr>
        <p:grpSpPr>
          <a:xfrm flipH="1" flipV="1">
            <a:off x="4900753" y="1516971"/>
            <a:ext cx="3055623" cy="2847293"/>
            <a:chOff x="2638696" y="526547"/>
            <a:chExt cx="6346736" cy="5916158"/>
          </a:xfrm>
        </p:grpSpPr>
        <p:grpSp>
          <p:nvGrpSpPr>
            <p:cNvPr id="54" name="组合 53"/>
            <p:cNvGrpSpPr/>
            <p:nvPr/>
          </p:nvGrpSpPr>
          <p:grpSpPr>
            <a:xfrm>
              <a:off x="2638696" y="526547"/>
              <a:ext cx="3383280" cy="3383640"/>
              <a:chOff x="2987040" y="1497648"/>
              <a:chExt cx="3383280" cy="3383640"/>
            </a:xfrm>
          </p:grpSpPr>
          <p:sp>
            <p:nvSpPr>
              <p:cNvPr id="61" name="任意多边形 60"/>
              <p:cNvSpPr/>
              <p:nvPr/>
            </p:nvSpPr>
            <p:spPr>
              <a:xfrm flipH="1">
                <a:off x="2987040" y="1497648"/>
                <a:ext cx="3383280" cy="3383640"/>
              </a:xfrm>
              <a:custGeom>
                <a:avLst/>
                <a:gdLst>
                  <a:gd name="connsiteX0" fmla="*/ 1691640 w 3383280"/>
                  <a:gd name="connsiteY0" fmla="*/ 0 h 3383640"/>
                  <a:gd name="connsiteX1" fmla="*/ 3383280 w 3383280"/>
                  <a:gd name="connsiteY1" fmla="*/ 1691640 h 3383640"/>
                  <a:gd name="connsiteX2" fmla="*/ 1864601 w 3383280"/>
                  <a:gd name="connsiteY2" fmla="*/ 3374547 h 3383640"/>
                  <a:gd name="connsiteX3" fmla="*/ 1725867 w 3383280"/>
                  <a:gd name="connsiteY3" fmla="*/ 3381552 h 3383640"/>
                  <a:gd name="connsiteX4" fmla="*/ 1728000 w 3383280"/>
                  <a:gd name="connsiteY4" fmla="*/ 3383640 h 3383640"/>
                  <a:gd name="connsiteX5" fmla="*/ 0 w 3383280"/>
                  <a:gd name="connsiteY5" fmla="*/ 3383640 h 3383640"/>
                  <a:gd name="connsiteX6" fmla="*/ 0 w 3383280"/>
                  <a:gd name="connsiteY6" fmla="*/ 1691640 h 3383640"/>
                  <a:gd name="connsiteX7" fmla="*/ 1691640 w 3383280"/>
                  <a:gd name="connsiteY7" fmla="*/ 0 h 338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83280" h="3383640">
                    <a:moveTo>
                      <a:pt x="1691640" y="0"/>
                    </a:moveTo>
                    <a:cubicBezTo>
                      <a:pt x="2625907" y="0"/>
                      <a:pt x="3383280" y="757373"/>
                      <a:pt x="3383280" y="1691640"/>
                    </a:cubicBezTo>
                    <a:cubicBezTo>
                      <a:pt x="3383280" y="2567515"/>
                      <a:pt x="2717620" y="3287918"/>
                      <a:pt x="1864601" y="3374547"/>
                    </a:cubicBezTo>
                    <a:lnTo>
                      <a:pt x="1725867" y="3381552"/>
                    </a:lnTo>
                    <a:lnTo>
                      <a:pt x="1728000" y="3383640"/>
                    </a:lnTo>
                    <a:lnTo>
                      <a:pt x="0" y="3383640"/>
                    </a:lnTo>
                    <a:lnTo>
                      <a:pt x="0" y="1691640"/>
                    </a:lnTo>
                    <a:cubicBezTo>
                      <a:pt x="0" y="757373"/>
                      <a:pt x="757373" y="0"/>
                      <a:pt x="169164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1D1D1"/>
                  </a:gs>
                </a:gsLst>
                <a:lin ang="8100000" scaled="1"/>
                <a:tileRect/>
              </a:gradFill>
              <a:ln w="285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197860" y="1708648"/>
                <a:ext cx="2961640" cy="296164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 dist="25400" dir="8100000">
                  <a:prstClr val="black">
                    <a:alpha val="4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flipH="1">
              <a:off x="6145712" y="1070165"/>
              <a:ext cx="2839720" cy="2840022"/>
              <a:chOff x="6748780" y="1497648"/>
              <a:chExt cx="3383280" cy="3383640"/>
            </a:xfrm>
          </p:grpSpPr>
          <p:sp>
            <p:nvSpPr>
              <p:cNvPr id="59" name="任意多边形 58"/>
              <p:cNvSpPr/>
              <p:nvPr/>
            </p:nvSpPr>
            <p:spPr>
              <a:xfrm flipH="1">
                <a:off x="6748780" y="1497648"/>
                <a:ext cx="3383280" cy="3383640"/>
              </a:xfrm>
              <a:custGeom>
                <a:avLst/>
                <a:gdLst>
                  <a:gd name="connsiteX0" fmla="*/ 1691640 w 3383280"/>
                  <a:gd name="connsiteY0" fmla="*/ 0 h 3383640"/>
                  <a:gd name="connsiteX1" fmla="*/ 3383280 w 3383280"/>
                  <a:gd name="connsiteY1" fmla="*/ 1691640 h 3383640"/>
                  <a:gd name="connsiteX2" fmla="*/ 1864601 w 3383280"/>
                  <a:gd name="connsiteY2" fmla="*/ 3374547 h 3383640"/>
                  <a:gd name="connsiteX3" fmla="*/ 1725867 w 3383280"/>
                  <a:gd name="connsiteY3" fmla="*/ 3381552 h 3383640"/>
                  <a:gd name="connsiteX4" fmla="*/ 1728000 w 3383280"/>
                  <a:gd name="connsiteY4" fmla="*/ 3383640 h 3383640"/>
                  <a:gd name="connsiteX5" fmla="*/ 0 w 3383280"/>
                  <a:gd name="connsiteY5" fmla="*/ 3383640 h 3383640"/>
                  <a:gd name="connsiteX6" fmla="*/ 0 w 3383280"/>
                  <a:gd name="connsiteY6" fmla="*/ 1691640 h 3383640"/>
                  <a:gd name="connsiteX7" fmla="*/ 1691640 w 3383280"/>
                  <a:gd name="connsiteY7" fmla="*/ 0 h 338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83280" h="3383640">
                    <a:moveTo>
                      <a:pt x="1691640" y="0"/>
                    </a:moveTo>
                    <a:cubicBezTo>
                      <a:pt x="2625907" y="0"/>
                      <a:pt x="3383280" y="757373"/>
                      <a:pt x="3383280" y="1691640"/>
                    </a:cubicBezTo>
                    <a:cubicBezTo>
                      <a:pt x="3383280" y="2567515"/>
                      <a:pt x="2717620" y="3287918"/>
                      <a:pt x="1864601" y="3374547"/>
                    </a:cubicBezTo>
                    <a:lnTo>
                      <a:pt x="1725867" y="3381552"/>
                    </a:lnTo>
                    <a:lnTo>
                      <a:pt x="1728000" y="3383640"/>
                    </a:lnTo>
                    <a:lnTo>
                      <a:pt x="0" y="3383640"/>
                    </a:lnTo>
                    <a:lnTo>
                      <a:pt x="0" y="1691640"/>
                    </a:lnTo>
                    <a:cubicBezTo>
                      <a:pt x="0" y="757373"/>
                      <a:pt x="757373" y="0"/>
                      <a:pt x="169164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1D1D1"/>
                  </a:gs>
                </a:gsLst>
                <a:lin ang="2700000" scaled="1"/>
                <a:tileRect/>
              </a:gradFill>
              <a:ln w="285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270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6959600" y="1708648"/>
                <a:ext cx="2961640" cy="296164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 dist="25400" dir="8100000">
                  <a:prstClr val="black">
                    <a:alpha val="4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3595593" y="4018642"/>
              <a:ext cx="2423806" cy="2424063"/>
              <a:chOff x="5333028" y="81750"/>
              <a:chExt cx="4799032" cy="4799541"/>
            </a:xfrm>
          </p:grpSpPr>
          <p:sp>
            <p:nvSpPr>
              <p:cNvPr id="57" name="任意多边形 56"/>
              <p:cNvSpPr/>
              <p:nvPr/>
            </p:nvSpPr>
            <p:spPr>
              <a:xfrm flipH="1">
                <a:off x="5333028" y="81750"/>
                <a:ext cx="4799032" cy="4799541"/>
              </a:xfrm>
              <a:custGeom>
                <a:avLst/>
                <a:gdLst>
                  <a:gd name="connsiteX0" fmla="*/ 1691640 w 3383280"/>
                  <a:gd name="connsiteY0" fmla="*/ 0 h 3383640"/>
                  <a:gd name="connsiteX1" fmla="*/ 3383280 w 3383280"/>
                  <a:gd name="connsiteY1" fmla="*/ 1691640 h 3383640"/>
                  <a:gd name="connsiteX2" fmla="*/ 1864601 w 3383280"/>
                  <a:gd name="connsiteY2" fmla="*/ 3374547 h 3383640"/>
                  <a:gd name="connsiteX3" fmla="*/ 1725867 w 3383280"/>
                  <a:gd name="connsiteY3" fmla="*/ 3381552 h 3383640"/>
                  <a:gd name="connsiteX4" fmla="*/ 1728000 w 3383280"/>
                  <a:gd name="connsiteY4" fmla="*/ 3383640 h 3383640"/>
                  <a:gd name="connsiteX5" fmla="*/ 0 w 3383280"/>
                  <a:gd name="connsiteY5" fmla="*/ 3383640 h 3383640"/>
                  <a:gd name="connsiteX6" fmla="*/ 0 w 3383280"/>
                  <a:gd name="connsiteY6" fmla="*/ 1691640 h 3383640"/>
                  <a:gd name="connsiteX7" fmla="*/ 1691640 w 3383280"/>
                  <a:gd name="connsiteY7" fmla="*/ 0 h 338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83280" h="3383640">
                    <a:moveTo>
                      <a:pt x="1691640" y="0"/>
                    </a:moveTo>
                    <a:cubicBezTo>
                      <a:pt x="2625907" y="0"/>
                      <a:pt x="3383280" y="757373"/>
                      <a:pt x="3383280" y="1691640"/>
                    </a:cubicBezTo>
                    <a:cubicBezTo>
                      <a:pt x="3383280" y="2567515"/>
                      <a:pt x="2717620" y="3287918"/>
                      <a:pt x="1864601" y="3374547"/>
                    </a:cubicBezTo>
                    <a:lnTo>
                      <a:pt x="1725867" y="3381552"/>
                    </a:lnTo>
                    <a:lnTo>
                      <a:pt x="1728000" y="3383640"/>
                    </a:lnTo>
                    <a:lnTo>
                      <a:pt x="0" y="3383640"/>
                    </a:lnTo>
                    <a:lnTo>
                      <a:pt x="0" y="1691640"/>
                    </a:lnTo>
                    <a:cubicBezTo>
                      <a:pt x="0" y="757373"/>
                      <a:pt x="757373" y="0"/>
                      <a:pt x="1691640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rgbClr val="D1D1D1"/>
                  </a:gs>
                </a:gsLst>
                <a:lin ang="13500000" scaled="0"/>
                <a:tileRect/>
              </a:gradFill>
              <a:ln w="285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3500000" scaled="0"/>
                  <a:tileRect/>
                </a:gradFill>
              </a:ln>
              <a:effectLst>
                <a:outerShdw blurRad="1270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5599389" y="376766"/>
                <a:ext cx="4261826" cy="426182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 dist="25400" dir="8100000">
                  <a:prstClr val="black">
                    <a:alpha val="4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3" name="任意多边形 62"/>
          <p:cNvSpPr/>
          <p:nvPr/>
        </p:nvSpPr>
        <p:spPr>
          <a:xfrm flipH="1">
            <a:off x="5194167" y="1587737"/>
            <a:ext cx="1096152" cy="1095872"/>
          </a:xfrm>
          <a:custGeom>
            <a:avLst/>
            <a:gdLst>
              <a:gd name="connsiteX0" fmla="*/ 1691640 w 3383280"/>
              <a:gd name="connsiteY0" fmla="*/ 0 h 3383640"/>
              <a:gd name="connsiteX1" fmla="*/ 3383280 w 3383280"/>
              <a:gd name="connsiteY1" fmla="*/ 1691640 h 3383640"/>
              <a:gd name="connsiteX2" fmla="*/ 1864601 w 3383280"/>
              <a:gd name="connsiteY2" fmla="*/ 3374547 h 3383640"/>
              <a:gd name="connsiteX3" fmla="*/ 1725867 w 3383280"/>
              <a:gd name="connsiteY3" fmla="*/ 3381552 h 3383640"/>
              <a:gd name="connsiteX4" fmla="*/ 1728000 w 3383280"/>
              <a:gd name="connsiteY4" fmla="*/ 3383640 h 3383640"/>
              <a:gd name="connsiteX5" fmla="*/ 0 w 3383280"/>
              <a:gd name="connsiteY5" fmla="*/ 3383640 h 3383640"/>
              <a:gd name="connsiteX6" fmla="*/ 0 w 3383280"/>
              <a:gd name="connsiteY6" fmla="*/ 1691640 h 3383640"/>
              <a:gd name="connsiteX7" fmla="*/ 1691640 w 3383280"/>
              <a:gd name="connsiteY7" fmla="*/ 0 h 338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3280" h="3383640">
                <a:moveTo>
                  <a:pt x="1691640" y="0"/>
                </a:moveTo>
                <a:cubicBezTo>
                  <a:pt x="2625907" y="0"/>
                  <a:pt x="3383280" y="757373"/>
                  <a:pt x="3383280" y="1691640"/>
                </a:cubicBezTo>
                <a:cubicBezTo>
                  <a:pt x="3383280" y="2567515"/>
                  <a:pt x="2717620" y="3287918"/>
                  <a:pt x="1864601" y="3374547"/>
                </a:cubicBezTo>
                <a:lnTo>
                  <a:pt x="1725867" y="3381552"/>
                </a:lnTo>
                <a:lnTo>
                  <a:pt x="1728000" y="3383640"/>
                </a:lnTo>
                <a:lnTo>
                  <a:pt x="0" y="3383640"/>
                </a:lnTo>
                <a:lnTo>
                  <a:pt x="0" y="1691640"/>
                </a:lnTo>
                <a:cubicBezTo>
                  <a:pt x="0" y="757373"/>
                  <a:pt x="757373" y="0"/>
                  <a:pt x="169164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rgbClr val="D1D1D1"/>
              </a:gs>
            </a:gsLst>
            <a:lin ang="18900000" scaled="1"/>
            <a:tileRect/>
          </a:gra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900000" scaled="0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5262471" y="1656073"/>
            <a:ext cx="959545" cy="959198"/>
          </a:xfrm>
          <a:prstGeom prst="ellipse">
            <a:avLst/>
          </a:prstGeom>
          <a:solidFill>
            <a:srgbClr val="152F76"/>
          </a:solidFill>
          <a:ln>
            <a:noFill/>
          </a:ln>
          <a:effectLst>
            <a:innerShdw blurRad="114300" dist="25400" dir="27000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6" name="文本框 10"/>
          <p:cNvSpPr txBox="1"/>
          <p:nvPr/>
        </p:nvSpPr>
        <p:spPr>
          <a:xfrm>
            <a:off x="4941042" y="825783"/>
            <a:ext cx="29750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行业标准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37" y="3264702"/>
            <a:ext cx="786804" cy="38191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59" y="1890719"/>
            <a:ext cx="964178" cy="447155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20" y="3419020"/>
            <a:ext cx="1263187" cy="215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79207"/>
            <a:ext cx="663643" cy="4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合作伙伴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843558"/>
            <a:ext cx="9144000" cy="443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8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/>
          <a:lstStyle/>
          <a:p>
            <a:r>
              <a:rPr lang="zh-CN" altLang="en-US" dirty="0"/>
              <a:t>合作伙伴 </a:t>
            </a:r>
            <a:r>
              <a:rPr lang="en-US" altLang="zh-CN" dirty="0"/>
              <a:t>— </a:t>
            </a:r>
            <a:endParaRPr lang="zh-CN" altLang="en-US" sz="1500" dirty="0"/>
          </a:p>
        </p:txBody>
      </p:sp>
      <p:sp>
        <p:nvSpPr>
          <p:cNvPr id="4" name="内容占位符 32"/>
          <p:cNvSpPr>
            <a:spLocks noGrp="1"/>
          </p:cNvSpPr>
          <p:nvPr>
            <p:ph sz="quarter" idx="4294967295"/>
          </p:nvPr>
        </p:nvSpPr>
        <p:spPr>
          <a:xfrm>
            <a:off x="539552" y="852182"/>
            <a:ext cx="4982005" cy="993075"/>
          </a:xfrm>
          <a:prstGeom prst="rect">
            <a:avLst/>
          </a:prstGeom>
        </p:spPr>
        <p:txBody>
          <a:bodyPr/>
          <a:lstStyle/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en-US" altLang="zh-CN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1998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年在德国成立，</a:t>
            </a:r>
            <a:r>
              <a:rPr sz="1050" dirty="0" err="1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先进</a:t>
            </a:r>
            <a:r>
              <a:rPr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的3D及红外成像产品</a:t>
            </a:r>
            <a:endParaRPr lang="en-US" sz="1050" dirty="0">
              <a:solidFill>
                <a:srgbClr val="152F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提供智能、高速的</a:t>
            </a:r>
            <a:r>
              <a:rPr lang="en-US" altLang="zh-CN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相机、长波红外相机，性能强劲，质量可靠</a:t>
            </a:r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多分辨率的</a:t>
            </a:r>
            <a:r>
              <a:rPr lang="en-US" altLang="zh-CN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相机可选，可根据应用场景和激光需求灵活搭建</a:t>
            </a:r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创新的模块化定制</a:t>
            </a:r>
            <a:r>
              <a:rPr lang="en-US" altLang="zh-CN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传感器，一键选型，无需标定，轻松满足定制需求</a:t>
            </a:r>
            <a:endParaRPr sz="1050" dirty="0">
              <a:solidFill>
                <a:srgbClr val="152F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0">
              <a:lnSpc>
                <a:spcPts val="1500"/>
              </a:lnSpc>
              <a:buNone/>
            </a:pPr>
            <a:endParaRPr lang="zh-CN" altLang="en-US" sz="1050" dirty="0">
              <a:solidFill>
                <a:srgbClr val="152F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31" y="267494"/>
            <a:ext cx="1538636" cy="3896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r="11868"/>
          <a:stretch/>
        </p:blipFill>
        <p:spPr>
          <a:xfrm>
            <a:off x="467544" y="3147814"/>
            <a:ext cx="3877903" cy="13686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58595"/>
            <a:ext cx="3114510" cy="17226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98685"/>
            <a:ext cx="1210248" cy="107712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10" y="3003798"/>
            <a:ext cx="1277966" cy="16773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87774"/>
            <a:ext cx="1809172" cy="181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115616" y="843558"/>
            <a:ext cx="6172200" cy="3394472"/>
          </a:xfrm>
        </p:spPr>
        <p:txBody>
          <a:bodyPr/>
          <a:lstStyle/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于</a:t>
            </a:r>
            <a:r>
              <a:rPr lang="en-US" altLang="zh-CN" sz="1050" dirty="0"/>
              <a:t>1989</a:t>
            </a:r>
            <a:r>
              <a:rPr lang="zh-CN" altLang="en-US" sz="1050" dirty="0"/>
              <a:t>年成立于德国，工厂在德国和加拿大</a:t>
            </a:r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致力于小分辨率和板级工业相机，有自己特色的</a:t>
            </a:r>
            <a:r>
              <a:rPr lang="en-US" altLang="zh-CN" sz="1050" dirty="0"/>
              <a:t>ISP</a:t>
            </a:r>
            <a:r>
              <a:rPr lang="zh-CN" altLang="en-US" sz="1050" dirty="0"/>
              <a:t>算法</a:t>
            </a:r>
            <a:endParaRPr lang="en-US" altLang="zh-CN" sz="1050" dirty="0"/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 smtClean="0"/>
              <a:t>提供</a:t>
            </a:r>
            <a:r>
              <a:rPr lang="en-US" altLang="zh-CN" sz="1050" dirty="0"/>
              <a:t>GigE</a:t>
            </a:r>
            <a:r>
              <a:rPr lang="zh-CN" altLang="en-US" sz="1050" dirty="0"/>
              <a:t>、</a:t>
            </a:r>
            <a:r>
              <a:rPr lang="en-US" altLang="zh-CN" sz="1050" dirty="0"/>
              <a:t> </a:t>
            </a:r>
            <a:r>
              <a:rPr lang="en-US" altLang="zh-CN" sz="1050" dirty="0" err="1"/>
              <a:t>CoaXPress</a:t>
            </a:r>
            <a:r>
              <a:rPr lang="en-US" altLang="zh-CN" sz="1050" dirty="0"/>
              <a:t> </a:t>
            </a:r>
            <a:r>
              <a:rPr lang="zh-CN" altLang="en-US" sz="1050" dirty="0"/>
              <a:t>、</a:t>
            </a:r>
            <a:r>
              <a:rPr lang="en-US" altLang="zh-CN" sz="1050" dirty="0" err="1"/>
              <a:t>USB3.0</a:t>
            </a:r>
            <a:r>
              <a:rPr lang="zh-CN" altLang="en-US" sz="1050" dirty="0" smtClean="0"/>
              <a:t>和 </a:t>
            </a:r>
            <a:r>
              <a:rPr lang="en-US" altLang="zh-CN" sz="1050" dirty="0"/>
              <a:t>MIPI</a:t>
            </a:r>
            <a:r>
              <a:rPr lang="zh-CN" altLang="en-US" sz="1050" dirty="0"/>
              <a:t>等多种接口</a:t>
            </a:r>
          </a:p>
          <a:p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/>
          <a:lstStyle/>
          <a:p>
            <a:r>
              <a:rPr lang="zh-CN" altLang="en-US" dirty="0"/>
              <a:t>合作伙伴 </a:t>
            </a:r>
            <a:r>
              <a:rPr lang="en-US" altLang="zh-CN" dirty="0"/>
              <a:t>— </a:t>
            </a:r>
            <a:endParaRPr lang="zh-CN" altLang="en-US" sz="1500" dirty="0"/>
          </a:p>
        </p:txBody>
      </p:sp>
      <p:pic>
        <p:nvPicPr>
          <p:cNvPr id="6" name="Picture 2" descr="E:\合作伙伴资料\ALLIED VIS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7758"/>
            <a:ext cx="1566174" cy="2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h01\Desktop\Camera_Range_Backwall_4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22579"/>
          <a:stretch/>
        </p:blipFill>
        <p:spPr bwMode="auto">
          <a:xfrm>
            <a:off x="2411760" y="1618481"/>
            <a:ext cx="4382219" cy="313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6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>
          <a:xfrm>
            <a:off x="1089043" y="843558"/>
            <a:ext cx="6879777" cy="1317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u"/>
              <a:defRPr sz="24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557213" indent="-214313" algn="l" defTabSz="6858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1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18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15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15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 smtClean="0"/>
              <a:t>于</a:t>
            </a:r>
            <a:r>
              <a:rPr lang="en-US" altLang="zh-CN" sz="1050" dirty="0" smtClean="0"/>
              <a:t>2009</a:t>
            </a:r>
            <a:r>
              <a:rPr lang="zh-CN" altLang="en-US" sz="1050" dirty="0" smtClean="0"/>
              <a:t>年在日本成立，是相机和视觉系统提供商，专业从事机器视觉产品的研发、制造、销售</a:t>
            </a:r>
            <a:endParaRPr lang="en-US" altLang="zh-CN" sz="1050" dirty="0" smtClean="0"/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 smtClean="0"/>
              <a:t>产品包括多传感器面阵、多传感器线阵、偏振相机、短波红外相机及配套的多传感器镜头和短波红外镜头</a:t>
            </a:r>
            <a:endParaRPr lang="en-US" altLang="zh-CN" sz="1050" dirty="0" smtClean="0"/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 smtClean="0"/>
              <a:t>核心技术为棱镜分光技术</a:t>
            </a:r>
            <a:endParaRPr lang="en-US" altLang="zh-CN" sz="1050" dirty="0" smtClean="0"/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 smtClean="0"/>
              <a:t>产品覆盖可见光、短波红外波段</a:t>
            </a:r>
            <a:endParaRPr lang="en-US" altLang="zh-CN" sz="1050" dirty="0" smtClean="0"/>
          </a:p>
          <a:p>
            <a:pPr marL="0" indent="0">
              <a:buFont typeface="Wingdings" pitchFamily="2" charset="2"/>
              <a:buNone/>
            </a:pPr>
            <a:endParaRPr lang="en-US" altLang="zh-CN" sz="2700" dirty="0" smtClean="0"/>
          </a:p>
          <a:p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/>
          <a:lstStyle/>
          <a:p>
            <a:r>
              <a:rPr lang="zh-CN" altLang="en-US" dirty="0"/>
              <a:t>合作伙伴 </a:t>
            </a:r>
            <a:r>
              <a:rPr lang="en-US" altLang="zh-CN" dirty="0"/>
              <a:t>— </a:t>
            </a:r>
            <a:endParaRPr lang="zh-CN" altLang="en-US" sz="1500" dirty="0"/>
          </a:p>
        </p:txBody>
      </p:sp>
      <p:pic>
        <p:nvPicPr>
          <p:cNvPr id="6" name="Picture 3" descr="E:\印刷品\BLUE VISION\2018.02\PIC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0" b="16009"/>
          <a:stretch/>
        </p:blipFill>
        <p:spPr bwMode="auto">
          <a:xfrm>
            <a:off x="2242365" y="195486"/>
            <a:ext cx="1533770" cy="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h01\Desktop\BV_General_Catalog_2019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4759" r="4150" b="11430"/>
          <a:stretch/>
        </p:blipFill>
        <p:spPr bwMode="auto">
          <a:xfrm>
            <a:off x="2242365" y="1923678"/>
            <a:ext cx="4752528" cy="26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0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合作伙伴 </a:t>
            </a:r>
            <a:r>
              <a:rPr lang="en-US" altLang="zh-CN" dirty="0"/>
              <a:t>— 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r="64564"/>
          <a:stretch/>
        </p:blipFill>
        <p:spPr>
          <a:xfrm>
            <a:off x="2210969" y="195486"/>
            <a:ext cx="932613" cy="4749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2347" t="1" r="1693" b="3845"/>
          <a:stretch/>
        </p:blipFill>
        <p:spPr>
          <a:xfrm>
            <a:off x="1259632" y="3339404"/>
            <a:ext cx="2701394" cy="1345555"/>
          </a:xfrm>
          <a:prstGeom prst="rect">
            <a:avLst/>
          </a:prstGeom>
        </p:spPr>
      </p:pic>
      <p:sp>
        <p:nvSpPr>
          <p:cNvPr id="16" name="内容占位符 3"/>
          <p:cNvSpPr txBox="1">
            <a:spLocks/>
          </p:cNvSpPr>
          <p:nvPr/>
        </p:nvSpPr>
        <p:spPr>
          <a:xfrm>
            <a:off x="1043608" y="843559"/>
            <a:ext cx="7920880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214313" defTabSz="685800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于</a:t>
            </a:r>
            <a:r>
              <a:rPr lang="en-US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1997</a:t>
            </a:r>
            <a:r>
              <a:rPr lang="zh-CN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年在美国成立，首款高速相机产品于 </a:t>
            </a:r>
            <a:r>
              <a:rPr lang="en-US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2002 </a:t>
            </a:r>
            <a:r>
              <a:rPr lang="zh-CN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年上市</a:t>
            </a:r>
          </a:p>
          <a:p>
            <a:pPr marL="0" lvl="1" indent="-214313" defTabSz="685800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拥有自主的高速成像传感器芯片，分辨率</a:t>
            </a:r>
            <a:r>
              <a:rPr lang="zh-CN" altLang="zh-CN" sz="105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涵盖</a:t>
            </a:r>
            <a:r>
              <a:rPr lang="en-US" altLang="zh-CN" sz="1050" dirty="0" err="1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1MP-15MP</a:t>
            </a:r>
            <a:endParaRPr lang="zh-CN" altLang="zh-CN" sz="105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indent="-214313" defTabSz="685800">
              <a:lnSpc>
                <a:spcPts val="1500"/>
              </a:lnSpc>
              <a:buFont typeface="Wingdings" pitchFamily="2" charset="2"/>
              <a:buChar char="n"/>
            </a:pPr>
            <a:r>
              <a:rPr lang="en-US" altLang="zh-CN" sz="105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2012</a:t>
            </a:r>
            <a:r>
              <a:rPr lang="zh-CN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年大恒图像开始代理</a:t>
            </a:r>
            <a:r>
              <a:rPr lang="en-US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IDT</a:t>
            </a:r>
            <a:r>
              <a:rPr lang="zh-CN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高速相机，其产品</a:t>
            </a:r>
            <a:r>
              <a:rPr lang="zh-CN" altLang="zh-CN" sz="105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在汽车</a:t>
            </a:r>
            <a:r>
              <a:rPr lang="zh-CN" altLang="en-US" sz="105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碰撞</a:t>
            </a: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测试，材料力学，</a:t>
            </a:r>
            <a:r>
              <a:rPr lang="zh-CN" altLang="en-US" sz="105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流体力学，</a:t>
            </a: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高校科研</a:t>
            </a:r>
            <a:r>
              <a:rPr lang="zh-CN" altLang="zh-CN" sz="105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等</a:t>
            </a:r>
            <a:r>
              <a:rPr lang="zh-CN" altLang="en-US" sz="105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领域</a:t>
            </a:r>
            <a:r>
              <a:rPr lang="zh-CN" altLang="zh-CN" sz="105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均</a:t>
            </a:r>
            <a:r>
              <a:rPr lang="zh-CN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有较好应用</a:t>
            </a:r>
          </a:p>
          <a:p>
            <a:pPr marL="0" lvl="1" indent="-214313" defTabSz="685800">
              <a:lnSpc>
                <a:spcPts val="1500"/>
              </a:lnSpc>
              <a:buFont typeface="Wingdings" pitchFamily="2" charset="2"/>
              <a:buChar char="n"/>
            </a:pPr>
            <a:endParaRPr lang="zh-CN" altLang="en-US" sz="105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2601"/>
          <a:stretch/>
        </p:blipFill>
        <p:spPr>
          <a:xfrm>
            <a:off x="1264634" y="1664168"/>
            <a:ext cx="2696392" cy="13449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2295"/>
          <a:stretch/>
        </p:blipFill>
        <p:spPr>
          <a:xfrm>
            <a:off x="4716016" y="1663047"/>
            <a:ext cx="2704872" cy="134610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/>
          <a:srcRect l="1942" r="1818"/>
          <a:stretch/>
        </p:blipFill>
        <p:spPr>
          <a:xfrm>
            <a:off x="4788024" y="3339404"/>
            <a:ext cx="2704872" cy="135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205978"/>
            <a:ext cx="8229600" cy="475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8B62B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mtClean="0"/>
              <a:t>合作伙伴 </a:t>
            </a:r>
            <a:r>
              <a:rPr lang="en-US" altLang="zh-CN" smtClean="0"/>
              <a:t>— </a:t>
            </a:r>
            <a:endParaRPr lang="zh-CN" altLang="en-US" sz="1500" dirty="0"/>
          </a:p>
        </p:txBody>
      </p:sp>
      <p:sp>
        <p:nvSpPr>
          <p:cNvPr id="5" name="内容占位符 32"/>
          <p:cNvSpPr>
            <a:spLocks noGrp="1"/>
          </p:cNvSpPr>
          <p:nvPr>
            <p:ph sz="quarter" idx="4294967295"/>
          </p:nvPr>
        </p:nvSpPr>
        <p:spPr>
          <a:xfrm>
            <a:off x="1070696" y="874052"/>
            <a:ext cx="5901557" cy="1836204"/>
          </a:xfrm>
          <a:prstGeom prst="rect">
            <a:avLst/>
          </a:prstGeom>
        </p:spPr>
        <p:txBody>
          <a:bodyPr/>
          <a:lstStyle/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1978 年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在加拿大成立</a:t>
            </a:r>
            <a:r>
              <a:rPr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，专注于</a:t>
            </a:r>
            <a:r>
              <a:rPr 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视觉，超过100+项技术专利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高性能，</a:t>
            </a:r>
            <a:endParaRPr lang="en-US" altLang="zh-CN" sz="1050" dirty="0">
              <a:solidFill>
                <a:srgbClr val="152F7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1" indent="0">
              <a:lnSpc>
                <a:spcPts val="1500"/>
              </a:lnSpc>
              <a:buNone/>
            </a:pPr>
            <a:r>
              <a:rPr lang="en-US" altLang="zh-CN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易使用，</a:t>
            </a:r>
            <a:r>
              <a:rPr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致力于帮助客户实现最具创新性的3D视觉技术</a:t>
            </a:r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产品涵盖点激光位移传感器、线激光轮廓传感器、双目快照式传感器、 </a:t>
            </a:r>
            <a:r>
              <a:rPr lang="en-US" altLang="zh-CN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0" lvl="1" indent="0">
              <a:lnSpc>
                <a:spcPts val="1500"/>
              </a:lnSpc>
              <a:buNone/>
            </a:pPr>
            <a:r>
              <a:rPr lang="en-US" altLang="zh-CN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3D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线共焦传感器，满足客户多种</a:t>
            </a:r>
            <a:r>
              <a:rPr lang="en-US" altLang="zh-CN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</a:t>
            </a:r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内置</a:t>
            </a:r>
            <a:r>
              <a:rPr lang="en-US" altLang="zh-CN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sz="105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应用界面，即插即用，工业检测需求轻松完成</a:t>
            </a:r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endParaRPr lang="zh-CN" altLang="en-US" sz="1050" dirty="0">
              <a:solidFill>
                <a:srgbClr val="152F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endParaRPr lang="zh-CN" altLang="en-US" sz="1050" dirty="0">
              <a:solidFill>
                <a:srgbClr val="152F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11269" b="11525"/>
          <a:stretch/>
        </p:blipFill>
        <p:spPr>
          <a:xfrm>
            <a:off x="2339752" y="207169"/>
            <a:ext cx="1657350" cy="450056"/>
          </a:xfrm>
          <a:prstGeom prst="rect">
            <a:avLst/>
          </a:prstGeom>
        </p:spPr>
      </p:pic>
      <p:pic>
        <p:nvPicPr>
          <p:cNvPr id="7" name="内容占位符 8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569775" y="3432906"/>
            <a:ext cx="3197303" cy="1313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62" y="782707"/>
            <a:ext cx="1625332" cy="20188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031" y="2961654"/>
            <a:ext cx="1784963" cy="17849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95535"/>
            <a:ext cx="4291169" cy="200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1083323" y="843558"/>
            <a:ext cx="8229600" cy="4525963"/>
          </a:xfrm>
        </p:spPr>
        <p:txBody>
          <a:bodyPr>
            <a:normAutofit/>
          </a:bodyPr>
          <a:lstStyle/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于</a:t>
            </a:r>
            <a:r>
              <a:rPr lang="en-US" altLang="zh-CN" sz="1050" dirty="0"/>
              <a:t>1996</a:t>
            </a:r>
            <a:r>
              <a:rPr lang="zh-CN" altLang="en-US" sz="1050" dirty="0"/>
              <a:t>年在德国成立，大恒图像是其在</a:t>
            </a:r>
            <a:r>
              <a:rPr lang="zh-CN" altLang="en-US" sz="1050" b="1" dirty="0">
                <a:solidFill>
                  <a:srgbClr val="FFC000"/>
                </a:solidFill>
              </a:rPr>
              <a:t>中国唯一合作伙伴暨授权培训机构</a:t>
            </a:r>
            <a:endParaRPr lang="en-US" altLang="zh-CN" sz="1050" b="1" dirty="0">
              <a:solidFill>
                <a:srgbClr val="FFC000"/>
              </a:solidFill>
            </a:endParaRPr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主要提供</a:t>
            </a:r>
            <a:r>
              <a:rPr lang="en-US" altLang="zh-CN" sz="1050" dirty="0"/>
              <a:t>HALCON</a:t>
            </a:r>
            <a:r>
              <a:rPr lang="zh-CN" altLang="en-US" sz="1050" dirty="0"/>
              <a:t>和</a:t>
            </a:r>
            <a:r>
              <a:rPr lang="en-US" altLang="zh-CN" sz="1050" dirty="0"/>
              <a:t>MERLIC</a:t>
            </a:r>
            <a:r>
              <a:rPr lang="zh-CN" altLang="en-US" sz="1050" dirty="0"/>
              <a:t>两大专业的机器视觉</a:t>
            </a:r>
            <a:r>
              <a:rPr lang="zh-CN" altLang="en-US" sz="1050" dirty="0" smtClean="0"/>
              <a:t>软件</a:t>
            </a:r>
            <a:r>
              <a:rPr lang="en-US" altLang="zh-CN" sz="1050" dirty="0" smtClean="0"/>
              <a:t>      </a:t>
            </a:r>
            <a:endParaRPr lang="en-US" altLang="zh-CN" sz="1050" dirty="0"/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endParaRPr lang="en-US" altLang="zh-CN" sz="1050" dirty="0"/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endParaRPr lang="zh-CN" altLang="en-US" sz="1050" dirty="0"/>
          </a:p>
        </p:txBody>
      </p:sp>
      <p:sp>
        <p:nvSpPr>
          <p:cNvPr id="6" name="文本框 6"/>
          <p:cNvSpPr txBox="1"/>
          <p:nvPr/>
        </p:nvSpPr>
        <p:spPr>
          <a:xfrm>
            <a:off x="1274193" y="1428274"/>
            <a:ext cx="8064896" cy="1032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14313" defTabSz="685800">
              <a:lnSpc>
                <a:spcPts val="1500"/>
              </a:lnSpc>
              <a:spcBef>
                <a:spcPct val="20000"/>
              </a:spcBef>
              <a:buFont typeface="Wingdings" pitchFamily="2" charset="2"/>
              <a:buChar char="p"/>
            </a:pPr>
            <a:r>
              <a:rPr lang="en-US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HALCON</a:t>
            </a: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是拥有</a:t>
            </a:r>
            <a:r>
              <a:rPr lang="en-US" altLang="zh-CN" sz="1050" dirty="0" err="1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Hdevelop</a:t>
            </a: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开发环境的全面的机器视觉算法包，提供</a:t>
            </a:r>
            <a:r>
              <a:rPr lang="en-US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Progress</a:t>
            </a: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en-US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Steady</a:t>
            </a: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两个版本</a:t>
            </a:r>
            <a:endParaRPr lang="en-US" altLang="zh-CN" sz="105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indent="-214313" defTabSz="685800">
              <a:lnSpc>
                <a:spcPts val="1500"/>
              </a:lnSpc>
              <a:spcBef>
                <a:spcPct val="20000"/>
              </a:spcBef>
              <a:buFont typeface="Wingdings" pitchFamily="2" charset="2"/>
              <a:buChar char="p"/>
            </a:pPr>
            <a:r>
              <a:rPr lang="en-US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MERLIC</a:t>
            </a: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是集图形化、</a:t>
            </a:r>
            <a:r>
              <a:rPr lang="en-US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en-US" altLang="zh-CN" sz="1050" dirty="0" err="1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EasyTouch</a:t>
            </a:r>
            <a:r>
              <a:rPr lang="en-US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、并行处理等多种功能于一身的软件，可快速构建视觉系统</a:t>
            </a:r>
            <a:endParaRPr lang="en-US" altLang="zh-CN" sz="105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indent="-214313" defTabSz="685800">
              <a:lnSpc>
                <a:spcPts val="1500"/>
              </a:lnSpc>
              <a:spcBef>
                <a:spcPct val="20000"/>
              </a:spcBef>
              <a:buFont typeface="Wingdings" pitchFamily="2" charset="2"/>
              <a:buChar char="n"/>
            </a:pPr>
            <a:endParaRPr lang="en-US" altLang="zh-CN" sz="105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zh-CN" altLang="en-US" dirty="0"/>
          </a:p>
        </p:txBody>
      </p:sp>
      <p:pic>
        <p:nvPicPr>
          <p:cNvPr id="7" name="Picture 2" descr="E:\合作伙伴资料\mvte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0437"/>
            <a:ext cx="936104" cy="31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合作伙伴 </a:t>
            </a:r>
            <a:r>
              <a:rPr lang="en-US" altLang="zh-CN" dirty="0"/>
              <a:t>— </a:t>
            </a:r>
            <a:endParaRPr lang="zh-CN" altLang="en-US" sz="15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52759"/>
            <a:ext cx="2232248" cy="25034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32" y="2052758"/>
            <a:ext cx="2498252" cy="250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E:\印刷品\DALSA\“Tdalsa_201906”文件夹\Links\e2v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887" y="361682"/>
            <a:ext cx="1584176" cy="27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:\印刷品\DALSA\“Tdalsa_201906”文件夹\Links\TDALS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61" y="380630"/>
            <a:ext cx="1587572" cy="25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合作伙伴 </a:t>
            </a:r>
            <a:r>
              <a:rPr lang="en-US" altLang="zh-CN" dirty="0"/>
              <a:t>— </a:t>
            </a:r>
            <a:endParaRPr lang="zh-CN" altLang="en-US" sz="1500" dirty="0"/>
          </a:p>
        </p:txBody>
      </p:sp>
      <p:pic>
        <p:nvPicPr>
          <p:cNvPr id="13" name="Picture 5" descr="E:\印刷品\DALSA\“Tdalsa_201906”文件夹\Links\framegrabbers 副本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27" y="2016524"/>
            <a:ext cx="1419322" cy="141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E:\日常设计\2020年\0414_PPT更新\君君 (1)\红外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27" y="3598471"/>
            <a:ext cx="1361917" cy="10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印刷品\DALSA\“Tdalsa_201906”文件夹\Links\LineaGigE_group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92" y="2016524"/>
            <a:ext cx="1796611" cy="141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E:\印刷品\DALSA\“Tdalsa_201906”文件夹\Links\PXL_Group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53" y="2016524"/>
            <a:ext cx="1344054" cy="141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:\印刷品\DALSA\“Tdalsa_201906”文件夹\Links\ELiiXA+ 照片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960" y="3639206"/>
            <a:ext cx="1053014" cy="9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印刷品\DALSA\“Tdalsa_201906”文件夹\Links\ELiiXA+ 照片2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156" y="3598471"/>
            <a:ext cx="1026993" cy="102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内容占位符 28"/>
          <p:cNvSpPr txBox="1">
            <a:spLocks/>
          </p:cNvSpPr>
          <p:nvPr/>
        </p:nvSpPr>
        <p:spPr>
          <a:xfrm>
            <a:off x="1084853" y="919272"/>
            <a:ext cx="8229600" cy="997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u"/>
              <a:defRPr sz="32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8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4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0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0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产品包括：线阵相机，面阵相机，短波红外线阵相机，长波红外面阵相机和</a:t>
            </a:r>
            <a:r>
              <a:rPr lang="en-US" altLang="zh-CN" sz="1050" dirty="0"/>
              <a:t>3D</a:t>
            </a:r>
            <a:r>
              <a:rPr lang="zh-CN" altLang="en-US" sz="1050" dirty="0"/>
              <a:t>相机</a:t>
            </a:r>
            <a:endParaRPr lang="en-US" altLang="zh-CN" sz="1050" dirty="0"/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线阵相机的领导者，</a:t>
            </a:r>
            <a:r>
              <a:rPr lang="en-US" altLang="zh-CN" sz="1050" dirty="0"/>
              <a:t>CLHS</a:t>
            </a:r>
            <a:r>
              <a:rPr lang="zh-CN" altLang="en-US" sz="1050" dirty="0"/>
              <a:t>高速接口的制定者</a:t>
            </a:r>
            <a:endParaRPr lang="en-US" altLang="zh-CN" sz="1050" dirty="0"/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支持镜头接口定制</a:t>
            </a:r>
            <a:endParaRPr lang="en-US" altLang="zh-CN" sz="1050" dirty="0"/>
          </a:p>
          <a:p>
            <a:pPr marL="0" lvl="1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提供多种数据接口</a:t>
            </a:r>
            <a:r>
              <a:rPr lang="en-US" altLang="zh-CN" sz="1050" dirty="0"/>
              <a:t>——GigE</a:t>
            </a:r>
            <a:r>
              <a:rPr lang="zh-CN" altLang="en-US" sz="1050" dirty="0"/>
              <a:t>、</a:t>
            </a:r>
            <a:r>
              <a:rPr lang="en-US" altLang="zh-CN" sz="1050" dirty="0"/>
              <a:t>5GigE</a:t>
            </a:r>
            <a:r>
              <a:rPr lang="zh-CN" altLang="en-US" sz="1050" dirty="0"/>
              <a:t>、</a:t>
            </a:r>
            <a:r>
              <a:rPr lang="en-US" altLang="zh-CN" sz="1050" dirty="0"/>
              <a:t>Camera Link </a:t>
            </a:r>
            <a:r>
              <a:rPr lang="zh-CN" altLang="en-US" sz="1050" dirty="0"/>
              <a:t>、</a:t>
            </a:r>
            <a:r>
              <a:rPr lang="en-US" altLang="zh-CN" sz="1050" dirty="0"/>
              <a:t>Camera Link HS</a:t>
            </a:r>
            <a:r>
              <a:rPr lang="zh-CN" altLang="en-US" sz="1050" dirty="0"/>
              <a:t>、</a:t>
            </a:r>
            <a:r>
              <a:rPr lang="en-US" altLang="zh-CN" sz="1050" dirty="0"/>
              <a:t> </a:t>
            </a:r>
            <a:r>
              <a:rPr lang="en-US" altLang="zh-CN" sz="1050" dirty="0" err="1"/>
              <a:t>CoaXPress</a:t>
            </a:r>
            <a:endParaRPr lang="zh-CN" altLang="en-US" sz="105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6"/>
          <a:stretch/>
        </p:blipFill>
        <p:spPr>
          <a:xfrm>
            <a:off x="1591192" y="3516512"/>
            <a:ext cx="1796611" cy="11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3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/>
          <a:lstStyle/>
          <a:p>
            <a:r>
              <a:rPr lang="zh-CN" altLang="en-US" dirty="0"/>
              <a:t>合作伙伴 </a:t>
            </a:r>
            <a:r>
              <a:rPr lang="en-US" altLang="zh-CN" dirty="0"/>
              <a:t>— </a:t>
            </a:r>
            <a:endParaRPr lang="zh-CN" altLang="en-US" sz="1500" dirty="0"/>
          </a:p>
        </p:txBody>
      </p:sp>
      <p:sp>
        <p:nvSpPr>
          <p:cNvPr id="5" name="内容占位符 28"/>
          <p:cNvSpPr txBox="1">
            <a:spLocks/>
          </p:cNvSpPr>
          <p:nvPr/>
        </p:nvSpPr>
        <p:spPr>
          <a:xfrm>
            <a:off x="1115616" y="867592"/>
            <a:ext cx="6984776" cy="12513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u"/>
              <a:defRPr sz="32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8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4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0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0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214313" defTabSz="685800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于</a:t>
            </a:r>
            <a:r>
              <a:rPr lang="en-US" altLang="zh-CN" sz="1050" dirty="0"/>
              <a:t>1999</a:t>
            </a:r>
            <a:r>
              <a:rPr lang="zh-CN" altLang="en-US" sz="1050" dirty="0"/>
              <a:t>年成立于韩国，以高分辨率的大面阵相机而闻名</a:t>
            </a:r>
            <a:endParaRPr lang="en-US" altLang="zh-CN" sz="1050" dirty="0"/>
          </a:p>
          <a:p>
            <a:pPr marL="0" lvl="1" indent="-214313" defTabSz="685800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相机分辨率最高可达数亿级像素</a:t>
            </a:r>
          </a:p>
          <a:p>
            <a:pPr marL="0" lvl="1" indent="-214313" defTabSz="685800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纳米级像素移位技术和热电制冷技术（</a:t>
            </a:r>
            <a:r>
              <a:rPr lang="en-US" altLang="zh-CN" sz="1050" dirty="0"/>
              <a:t>TEC</a:t>
            </a:r>
            <a:r>
              <a:rPr lang="zh-CN" altLang="en-US" sz="1050" dirty="0"/>
              <a:t>）</a:t>
            </a:r>
          </a:p>
          <a:p>
            <a:pPr marL="0" lvl="1" indent="-214313" defTabSz="685800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/>
              <a:t>支持镜头接口定制，提供多种数据接口</a:t>
            </a:r>
            <a:r>
              <a:rPr lang="en-US" altLang="zh-CN" sz="1050" dirty="0"/>
              <a:t>——</a:t>
            </a:r>
            <a:r>
              <a:rPr lang="en-US" altLang="zh-CN" sz="1050" dirty="0" err="1"/>
              <a:t>CameraLink</a:t>
            </a:r>
            <a:r>
              <a:rPr lang="zh-CN" altLang="en-US" sz="1050" dirty="0"/>
              <a:t>、</a:t>
            </a:r>
            <a:r>
              <a:rPr lang="en-US" altLang="zh-CN" sz="1050" dirty="0"/>
              <a:t>GigE</a:t>
            </a:r>
            <a:r>
              <a:rPr lang="zh-CN" altLang="en-US" sz="1050" dirty="0"/>
              <a:t>、</a:t>
            </a:r>
            <a:r>
              <a:rPr lang="en-US" altLang="zh-CN" sz="1050" dirty="0" err="1"/>
              <a:t>10GigE</a:t>
            </a:r>
            <a:r>
              <a:rPr lang="zh-CN" altLang="en-US" sz="1050" dirty="0"/>
              <a:t>、</a:t>
            </a:r>
            <a:r>
              <a:rPr lang="en-US" altLang="zh-CN" sz="1050" dirty="0"/>
              <a:t> </a:t>
            </a:r>
            <a:r>
              <a:rPr lang="en-US" altLang="zh-CN" sz="1050" dirty="0" err="1"/>
              <a:t>CoaXPress</a:t>
            </a:r>
            <a:r>
              <a:rPr lang="zh-CN" altLang="en-US" sz="1050" dirty="0"/>
              <a:t>、</a:t>
            </a:r>
            <a:r>
              <a:rPr lang="en-US" altLang="zh-CN" sz="1050" dirty="0"/>
              <a:t> </a:t>
            </a:r>
            <a:r>
              <a:rPr lang="en-US" altLang="zh-CN" sz="1050" dirty="0" err="1"/>
              <a:t>CoaXPress</a:t>
            </a:r>
            <a:r>
              <a:rPr lang="en-US" altLang="zh-CN" sz="1050" dirty="0"/>
              <a:t> 2.0</a:t>
            </a:r>
            <a:endParaRPr lang="zh-CN" altLang="en-US" sz="1050" dirty="0"/>
          </a:p>
        </p:txBody>
      </p:sp>
      <p:pic>
        <p:nvPicPr>
          <p:cNvPr id="6" name="Picture 2" descr="E:\合作伙伴资料\2020\viework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16" y="353084"/>
            <a:ext cx="1674186" cy="19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2014177\Desktop\산카\모음\small\New_VN-25MX-s.jpg"/>
          <p:cNvPicPr>
            <a:picLocks noChangeAspect="1" noChangeArrowheads="1"/>
          </p:cNvPicPr>
          <p:nvPr/>
        </p:nvPicPr>
        <p:blipFill rotWithShape="1">
          <a:blip r:embed="rId3" cstate="screen"/>
          <a:srcRect t="4158"/>
          <a:stretch/>
        </p:blipFill>
        <p:spPr bwMode="auto">
          <a:xfrm>
            <a:off x="3485966" y="2118906"/>
            <a:ext cx="1159952" cy="78428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51084" y="2010400"/>
            <a:ext cx="235323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rgbClr val="B70032"/>
                </a:solidFill>
                <a:latin typeface="Arial" pitchFamily="34" charset="0"/>
                <a:ea typeface="뷰웍스 B" panose="02020503020101020101" pitchFamily="18" charset="-127"/>
                <a:cs typeface="Arial" pitchFamily="34" charset="0"/>
              </a:rPr>
              <a:t>VN </a:t>
            </a:r>
            <a:r>
              <a:rPr lang="zh-CN" altLang="en-US" sz="900" dirty="0">
                <a:solidFill>
                  <a:srgbClr val="B700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系列</a:t>
            </a:r>
            <a:endParaRPr lang="en-US" altLang="ko-KR" sz="900" dirty="0">
              <a:solidFill>
                <a:srgbClr val="B70032"/>
              </a:solidFill>
              <a:latin typeface="Arial" pitchFamily="34" charset="0"/>
              <a:ea typeface="뷰웍스 B" panose="02020503020101020101" pitchFamily="18" charset="-127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675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数亿</a:t>
            </a:r>
            <a:r>
              <a:rPr lang="zh-CN" altLang="en-US" sz="67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级像素的高分辨率像素移位相机</a:t>
            </a:r>
            <a:endParaRPr lang="en-US" altLang="ko-KR" sz="675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ea typeface="뷰웍스 M" pitchFamily="18" charset="-127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ko-KR" altLang="en-US" sz="675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ea typeface="뷰웍스 M" pitchFamily="18" charset="-127"/>
              <a:cs typeface="Arial" pitchFamily="34" charset="0"/>
            </a:endParaRPr>
          </a:p>
        </p:txBody>
      </p:sp>
      <p:pic>
        <p:nvPicPr>
          <p:cNvPr id="9" name="Picture 3" descr="C:\Users\2014177\Desktop\산카\모음\small\New_VC-s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64726" y="2062557"/>
            <a:ext cx="1002079" cy="89698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94691" y="2010400"/>
            <a:ext cx="1187630" cy="45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rgbClr val="B70032"/>
                </a:solidFill>
                <a:latin typeface="Arial" pitchFamily="34" charset="0"/>
                <a:ea typeface="뷰웍스 B" panose="02020503020101020101" pitchFamily="18" charset="-127"/>
                <a:cs typeface="Arial" pitchFamily="34" charset="0"/>
              </a:rPr>
              <a:t>VC </a:t>
            </a:r>
            <a:r>
              <a:rPr lang="zh-CN" altLang="en-US" sz="900" dirty="0">
                <a:solidFill>
                  <a:srgbClr val="B700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系列</a:t>
            </a:r>
            <a:endParaRPr lang="en-US" altLang="ko-KR" sz="900" dirty="0">
              <a:solidFill>
                <a:srgbClr val="B70032"/>
              </a:solidFill>
              <a:latin typeface="Arial" pitchFamily="34" charset="0"/>
              <a:ea typeface="뷰웍스 B" panose="02020503020101020101" pitchFamily="18" charset="-127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675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先进</a:t>
            </a:r>
            <a:r>
              <a:rPr lang="zh-CN" altLang="en-US" sz="67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的高速</a:t>
            </a:r>
            <a:r>
              <a:rPr lang="en-US" altLang="zh-CN" sz="67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CMOS</a:t>
            </a:r>
            <a:r>
              <a:rPr lang="zh-CN" altLang="en-US" sz="67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相机</a:t>
            </a:r>
            <a:endParaRPr lang="en-US" altLang="ko-KR" sz="67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11" name="Picture 3" descr="C:\Users\2014177\Desktop\산카\모음\small\New_VP-s.jpg"/>
          <p:cNvPicPr>
            <a:picLocks noChangeAspect="1" noChangeArrowheads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 bwMode="auto">
          <a:xfrm>
            <a:off x="2257518" y="3435631"/>
            <a:ext cx="1033969" cy="80441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363905" y="3426756"/>
            <a:ext cx="704039" cy="611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rgbClr val="B70032"/>
                </a:solidFill>
                <a:latin typeface="Arial" pitchFamily="34" charset="0"/>
                <a:ea typeface="뷰웍스 B" panose="02020503020101020101" pitchFamily="18" charset="-127"/>
                <a:cs typeface="Arial" pitchFamily="34" charset="0"/>
              </a:rPr>
              <a:t>VP </a:t>
            </a:r>
            <a:r>
              <a:rPr lang="zh-CN" altLang="en-US" sz="900" dirty="0">
                <a:solidFill>
                  <a:srgbClr val="B700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系列</a:t>
            </a:r>
            <a:endParaRPr lang="en-US" altLang="ko-KR" sz="900" dirty="0">
              <a:solidFill>
                <a:srgbClr val="B700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675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热电</a:t>
            </a:r>
            <a:r>
              <a:rPr lang="zh-CN" altLang="en-US" sz="67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制冷相机</a:t>
            </a:r>
            <a:endParaRPr lang="en-US" altLang="ko-KR" sz="67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675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ea typeface="뷰웍스 M" pitchFamily="18" charset="-127"/>
              <a:cs typeface="Arial" pitchFamily="34" charset="0"/>
            </a:endParaRPr>
          </a:p>
        </p:txBody>
      </p:sp>
      <p:pic>
        <p:nvPicPr>
          <p:cNvPr id="13" name="Picture 2" descr="C:\Users\2014177\Desktop\산카\모음\small\New_VX-s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352865" y="2104220"/>
            <a:ext cx="1039810" cy="81365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459123" y="2010400"/>
            <a:ext cx="1653632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rgbClr val="B70032"/>
                </a:solidFill>
                <a:latin typeface="Arial" pitchFamily="34" charset="0"/>
                <a:ea typeface="뷰웍스 B" panose="02020503020101020101" pitchFamily="18" charset="-127"/>
                <a:cs typeface="Arial" pitchFamily="34" charset="0"/>
              </a:rPr>
              <a:t>VX </a:t>
            </a:r>
            <a:r>
              <a:rPr lang="zh-CN" altLang="en-US" sz="900" dirty="0">
                <a:solidFill>
                  <a:srgbClr val="B700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系列</a:t>
            </a:r>
            <a:endParaRPr lang="en-US" altLang="ko-KR" sz="900" dirty="0">
              <a:solidFill>
                <a:srgbClr val="B700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675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航</a:t>
            </a:r>
            <a:r>
              <a:rPr lang="zh-CN" altLang="en-US" sz="67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拍</a:t>
            </a:r>
            <a:r>
              <a:rPr lang="en-US" altLang="zh-CN" sz="67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/</a:t>
            </a:r>
            <a:r>
              <a:rPr lang="zh-CN" altLang="en-US" sz="67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监控相机</a:t>
            </a:r>
            <a:endParaRPr lang="en-US" altLang="ko-KR" sz="67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15" name="Picture 4" descr="C:\Users\2014177\Desktop\산카\모음\small\New_VNP-s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77855" y="3435631"/>
            <a:ext cx="1063761" cy="81710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141768" y="3426756"/>
            <a:ext cx="1742600" cy="455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rgbClr val="B70032"/>
                </a:solidFill>
                <a:latin typeface="Arial" pitchFamily="34" charset="0"/>
                <a:ea typeface="뷰웍스 B" panose="02020503020101020101" pitchFamily="18" charset="-127"/>
                <a:cs typeface="Arial" pitchFamily="34" charset="0"/>
              </a:rPr>
              <a:t>VNP </a:t>
            </a:r>
            <a:r>
              <a:rPr lang="zh-CN" altLang="en-US" sz="900" dirty="0">
                <a:solidFill>
                  <a:srgbClr val="B700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系列</a:t>
            </a:r>
            <a:endParaRPr lang="en-US" altLang="ko-KR" sz="900" dirty="0">
              <a:solidFill>
                <a:srgbClr val="B700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675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热电</a:t>
            </a:r>
            <a:r>
              <a:rPr lang="zh-CN" altLang="en-US" sz="67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制冷像素移位相机</a:t>
            </a:r>
            <a:endParaRPr lang="en-US" altLang="ko-KR" sz="67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993742" y="4371950"/>
            <a:ext cx="2797865" cy="245615"/>
            <a:chOff x="6022607" y="4357042"/>
            <a:chExt cx="2797865" cy="245615"/>
          </a:xfrm>
        </p:grpSpPr>
        <p:pic>
          <p:nvPicPr>
            <p:cNvPr id="24" name="그림 43"/>
            <p:cNvPicPr>
              <a:picLocks noChangeAspect="1"/>
            </p:cNvPicPr>
            <p:nvPr/>
          </p:nvPicPr>
          <p:blipFill rotWithShape="1">
            <a:blip r:embed="rId8" cstate="email"/>
            <a:srcRect/>
            <a:stretch>
              <a:fillRect/>
            </a:stretch>
          </p:blipFill>
          <p:spPr>
            <a:xfrm>
              <a:off x="6583740" y="4395161"/>
              <a:ext cx="739575" cy="207496"/>
            </a:xfrm>
            <a:prstGeom prst="rect">
              <a:avLst/>
            </a:prstGeom>
          </p:spPr>
        </p:pic>
        <p:pic>
          <p:nvPicPr>
            <p:cNvPr id="25" name="그림 44"/>
            <p:cNvPicPr>
              <a:picLocks noChangeAspect="1"/>
            </p:cNvPicPr>
            <p:nvPr/>
          </p:nvPicPr>
          <p:blipFill rotWithShape="1">
            <a:blip r:embed="rId9" cstate="email"/>
            <a:srcRect/>
            <a:stretch>
              <a:fillRect/>
            </a:stretch>
          </p:blipFill>
          <p:spPr>
            <a:xfrm>
              <a:off x="6022607" y="4357042"/>
              <a:ext cx="359868" cy="228985"/>
            </a:xfrm>
            <a:prstGeom prst="rect">
              <a:avLst/>
            </a:prstGeom>
          </p:spPr>
        </p:pic>
        <p:pic>
          <p:nvPicPr>
            <p:cNvPr id="26" name="Picture 2" descr="https://upload.wikimedia.org/wikipedia/commons/e/ee/GigE_vision_logo.png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7524580" y="4411792"/>
              <a:ext cx="363323" cy="17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직선 연결선 46"/>
            <p:cNvCxnSpPr/>
            <p:nvPr/>
          </p:nvCxnSpPr>
          <p:spPr>
            <a:xfrm>
              <a:off x="6523446" y="4433223"/>
              <a:ext cx="0" cy="10800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28" name="직선 연결선 47"/>
            <p:cNvCxnSpPr/>
            <p:nvPr/>
          </p:nvCxnSpPr>
          <p:spPr>
            <a:xfrm>
              <a:off x="7366408" y="4433223"/>
              <a:ext cx="0" cy="10800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pic>
          <p:nvPicPr>
            <p:cNvPr id="29" name="图片 28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8194381" y="4371950"/>
              <a:ext cx="626091" cy="226370"/>
            </a:xfrm>
            <a:prstGeom prst="rect">
              <a:avLst/>
            </a:prstGeom>
          </p:spPr>
        </p:pic>
        <p:cxnSp>
          <p:nvCxnSpPr>
            <p:cNvPr id="30" name="직선 연결선 47"/>
            <p:cNvCxnSpPr/>
            <p:nvPr/>
          </p:nvCxnSpPr>
          <p:spPr>
            <a:xfrm>
              <a:off x="8028384" y="4433223"/>
              <a:ext cx="0" cy="10800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0470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员工情况</a:t>
            </a:r>
          </a:p>
        </p:txBody>
      </p:sp>
      <p:sp>
        <p:nvSpPr>
          <p:cNvPr id="4" name="文本框 1"/>
          <p:cNvSpPr txBox="1"/>
          <p:nvPr/>
        </p:nvSpPr>
        <p:spPr>
          <a:xfrm>
            <a:off x="467544" y="897565"/>
            <a:ext cx="3176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员工人数</a:t>
            </a:r>
            <a:r>
              <a:rPr lang="zh-CN" altLang="en-US" sz="1200" b="1" dirty="0" smtClean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b="1" dirty="0" smtClean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483</a:t>
            </a:r>
            <a:r>
              <a:rPr lang="zh-CN" altLang="en-US" sz="1200" b="1" dirty="0" smtClean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1200" b="1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（截至</a:t>
            </a:r>
            <a:r>
              <a:rPr lang="en-US" altLang="zh-CN" sz="1200" b="1" dirty="0" smtClean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1200" b="1" dirty="0" smtClean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b="1" dirty="0" smtClean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 smtClean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月底）</a:t>
            </a:r>
            <a:endParaRPr lang="zh-CN" altLang="en-US" sz="1200" b="1" dirty="0">
              <a:solidFill>
                <a:srgbClr val="152F76"/>
              </a:solidFill>
            </a:endParaRPr>
          </a:p>
        </p:txBody>
      </p:sp>
      <p:graphicFrame>
        <p:nvGraphicFramePr>
          <p:cNvPr id="24" name="图表 23"/>
          <p:cNvGraphicFramePr/>
          <p:nvPr>
            <p:extLst>
              <p:ext uri="{D42A27DB-BD31-4B8C-83A1-F6EECF244321}">
                <p14:modId xmlns:p14="http://schemas.microsoft.com/office/powerpoint/2010/main" val="1472352393"/>
              </p:ext>
            </p:extLst>
          </p:nvPr>
        </p:nvGraphicFramePr>
        <p:xfrm>
          <a:off x="1963211" y="1389423"/>
          <a:ext cx="4933431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椭圆 24"/>
          <p:cNvSpPr/>
          <p:nvPr/>
        </p:nvSpPr>
        <p:spPr>
          <a:xfrm>
            <a:off x="3285716" y="3563739"/>
            <a:ext cx="370696" cy="370696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6" name="文本框 62"/>
          <p:cNvSpPr txBox="1"/>
          <p:nvPr/>
        </p:nvSpPr>
        <p:spPr>
          <a:xfrm>
            <a:off x="3275856" y="3614061"/>
            <a:ext cx="5350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</a:rPr>
              <a:t>23%</a:t>
            </a:r>
            <a:endParaRPr lang="zh-CN" altLang="en-US" sz="1050" dirty="0">
              <a:solidFill>
                <a:schemeClr val="bg1"/>
              </a:solidFill>
            </a:endParaRPr>
          </a:p>
        </p:txBody>
      </p:sp>
      <p:sp>
        <p:nvSpPr>
          <p:cNvPr id="27" name="流程图: 联系 26"/>
          <p:cNvSpPr/>
          <p:nvPr/>
        </p:nvSpPr>
        <p:spPr>
          <a:xfrm>
            <a:off x="2331230" y="4073608"/>
            <a:ext cx="54006" cy="54006"/>
          </a:xfrm>
          <a:prstGeom prst="flowChartConnector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文本框 65"/>
          <p:cNvSpPr txBox="1"/>
          <p:nvPr/>
        </p:nvSpPr>
        <p:spPr>
          <a:xfrm>
            <a:off x="2035068" y="4213126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研发生产</a:t>
            </a:r>
          </a:p>
        </p:txBody>
      </p:sp>
      <p:sp>
        <p:nvSpPr>
          <p:cNvPr id="29" name="椭圆 28"/>
          <p:cNvSpPr/>
          <p:nvPr/>
        </p:nvSpPr>
        <p:spPr>
          <a:xfrm>
            <a:off x="3149682" y="1854539"/>
            <a:ext cx="357171" cy="357171"/>
          </a:xfrm>
          <a:prstGeom prst="ellips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30" name="文本框 67"/>
          <p:cNvSpPr txBox="1"/>
          <p:nvPr/>
        </p:nvSpPr>
        <p:spPr>
          <a:xfrm>
            <a:off x="3131840" y="1907472"/>
            <a:ext cx="544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</a:rPr>
              <a:t>38%</a:t>
            </a:r>
            <a:endParaRPr lang="zh-CN" altLang="en-US" sz="1050" dirty="0">
              <a:solidFill>
                <a:schemeClr val="bg1"/>
              </a:solidFill>
            </a:endParaRPr>
          </a:p>
        </p:txBody>
      </p:sp>
      <p:sp>
        <p:nvSpPr>
          <p:cNvPr id="31" name="流程图: 联系 30"/>
          <p:cNvSpPr/>
          <p:nvPr/>
        </p:nvSpPr>
        <p:spPr>
          <a:xfrm>
            <a:off x="2303747" y="2371448"/>
            <a:ext cx="54006" cy="54006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文本框 71"/>
          <p:cNvSpPr txBox="1"/>
          <p:nvPr/>
        </p:nvSpPr>
        <p:spPr>
          <a:xfrm>
            <a:off x="2018728" y="2412926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技术开发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364664" y="1776434"/>
            <a:ext cx="357710" cy="357710"/>
          </a:xfrm>
          <a:prstGeom prst="ellipse">
            <a:avLst/>
          </a:prstGeom>
          <a:solidFill>
            <a:schemeClr val="accent4"/>
          </a:solidFill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34" name="文本框 73"/>
          <p:cNvSpPr txBox="1"/>
          <p:nvPr/>
        </p:nvSpPr>
        <p:spPr>
          <a:xfrm>
            <a:off x="5344805" y="1823035"/>
            <a:ext cx="4471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</a:rPr>
              <a:t>22%</a:t>
            </a:r>
            <a:endParaRPr lang="zh-CN" altLang="en-US" sz="1050" dirty="0">
              <a:solidFill>
                <a:schemeClr val="bg1"/>
              </a:solidFill>
            </a:endParaRPr>
          </a:p>
        </p:txBody>
      </p:sp>
      <p:cxnSp>
        <p:nvCxnSpPr>
          <p:cNvPr id="35" name="肘形连接符 34"/>
          <p:cNvCxnSpPr/>
          <p:nvPr/>
        </p:nvCxnSpPr>
        <p:spPr>
          <a:xfrm>
            <a:off x="5675080" y="1921704"/>
            <a:ext cx="1070951" cy="336607"/>
          </a:xfrm>
          <a:prstGeom prst="bentConnector3">
            <a:avLst>
              <a:gd name="adj1" fmla="val 100412"/>
            </a:avLst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流程图: 联系 35"/>
          <p:cNvSpPr/>
          <p:nvPr/>
        </p:nvSpPr>
        <p:spPr>
          <a:xfrm>
            <a:off x="6723304" y="2242283"/>
            <a:ext cx="54006" cy="54006"/>
          </a:xfrm>
          <a:prstGeom prst="flowChartConnec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7" name="文本框 80"/>
          <p:cNvSpPr txBox="1"/>
          <p:nvPr/>
        </p:nvSpPr>
        <p:spPr>
          <a:xfrm>
            <a:off x="6445949" y="2340918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营销人员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5313239" y="3500822"/>
            <a:ext cx="352874" cy="352874"/>
          </a:xfrm>
          <a:prstGeom prst="ellipse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39" name="文本框 82"/>
          <p:cNvSpPr txBox="1"/>
          <p:nvPr/>
        </p:nvSpPr>
        <p:spPr>
          <a:xfrm>
            <a:off x="5292080" y="3547423"/>
            <a:ext cx="4471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 smtClean="0">
                <a:solidFill>
                  <a:schemeClr val="bg1"/>
                </a:solidFill>
              </a:rPr>
              <a:t>17%</a:t>
            </a:r>
            <a:endParaRPr lang="zh-CN" altLang="en-US" sz="1050" dirty="0">
              <a:solidFill>
                <a:schemeClr val="bg1"/>
              </a:solidFill>
            </a:endParaRPr>
          </a:p>
        </p:txBody>
      </p:sp>
      <p:cxnSp>
        <p:nvCxnSpPr>
          <p:cNvPr id="40" name="肘形连接符 39"/>
          <p:cNvCxnSpPr/>
          <p:nvPr/>
        </p:nvCxnSpPr>
        <p:spPr>
          <a:xfrm>
            <a:off x="5613321" y="3646292"/>
            <a:ext cx="1070951" cy="336607"/>
          </a:xfrm>
          <a:prstGeom prst="bentConnector3">
            <a:avLst>
              <a:gd name="adj1" fmla="val 100412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" name="流程图: 联系 40"/>
          <p:cNvSpPr/>
          <p:nvPr/>
        </p:nvSpPr>
        <p:spPr>
          <a:xfrm>
            <a:off x="6663377" y="3979439"/>
            <a:ext cx="54006" cy="54006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2" name="文本框 85"/>
          <p:cNvSpPr txBox="1"/>
          <p:nvPr/>
        </p:nvSpPr>
        <p:spPr>
          <a:xfrm>
            <a:off x="6332720" y="4054301"/>
            <a:ext cx="219972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管理及其他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（含办公室、人力资源</a:t>
            </a:r>
            <a:r>
              <a:rPr lang="zh-CN" altLang="en-US" sz="7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、财务、采购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等）</a:t>
            </a:r>
          </a:p>
        </p:txBody>
      </p:sp>
    </p:spTree>
    <p:extLst>
      <p:ext uri="{BB962C8B-B14F-4D97-AF65-F5344CB8AC3E}">
        <p14:creationId xmlns:p14="http://schemas.microsoft.com/office/powerpoint/2010/main" val="29467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/>
          <a:lstStyle/>
          <a:p>
            <a:r>
              <a:rPr lang="zh-CN" altLang="en-US" dirty="0"/>
              <a:t>合作伙伴 </a:t>
            </a:r>
            <a:r>
              <a:rPr lang="en-US" altLang="zh-CN" dirty="0" smtClean="0"/>
              <a:t>—</a:t>
            </a:r>
            <a:r>
              <a:rPr lang="zh-CN" altLang="en-US" dirty="0" smtClean="0"/>
              <a:t>镜头厂商</a:t>
            </a:r>
            <a:r>
              <a:rPr lang="en-US" altLang="zh-CN" dirty="0" smtClean="0"/>
              <a:t> </a:t>
            </a:r>
            <a:endParaRPr lang="zh-CN" altLang="en-US" sz="1500" dirty="0"/>
          </a:p>
        </p:txBody>
      </p:sp>
      <p:sp>
        <p:nvSpPr>
          <p:cNvPr id="5" name="内容占位符 28"/>
          <p:cNvSpPr txBox="1">
            <a:spLocks/>
          </p:cNvSpPr>
          <p:nvPr/>
        </p:nvSpPr>
        <p:spPr>
          <a:xfrm>
            <a:off x="358199" y="1422079"/>
            <a:ext cx="5673053" cy="15316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u"/>
              <a:defRPr sz="32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8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4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0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  <a:defRPr sz="2000" kern="120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214313" defTabSz="685800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 smtClean="0"/>
              <a:t>日本</a:t>
            </a:r>
            <a:r>
              <a:rPr lang="en-US" altLang="zh-CN" sz="1050" dirty="0" err="1"/>
              <a:t>CBC</a:t>
            </a:r>
            <a:r>
              <a:rPr lang="en-US" altLang="zh-CN" sz="1050" dirty="0"/>
              <a:t> </a:t>
            </a:r>
            <a:r>
              <a:rPr lang="zh-CN" altLang="en-US" sz="1050" dirty="0"/>
              <a:t>集团公司</a:t>
            </a:r>
            <a:r>
              <a:rPr lang="zh-CN" altLang="en-US" sz="1050" dirty="0" smtClean="0"/>
              <a:t>提供</a:t>
            </a:r>
            <a:r>
              <a:rPr lang="en-US" altLang="zh-CN" sz="1050" dirty="0" err="1"/>
              <a:t>Computar</a:t>
            </a:r>
            <a:r>
              <a:rPr lang="zh-CN" altLang="en-US" sz="1050" dirty="0"/>
              <a:t>系列机器视觉</a:t>
            </a:r>
            <a:r>
              <a:rPr lang="zh-CN" altLang="en-US" sz="1050" dirty="0" smtClean="0"/>
              <a:t>镜头</a:t>
            </a:r>
            <a:endParaRPr lang="en-US" altLang="zh-CN" sz="1050" dirty="0" smtClean="0"/>
          </a:p>
          <a:p>
            <a:pPr marL="0" lvl="1" indent="-214313" defTabSz="685800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 smtClean="0"/>
              <a:t>镜头类型涵盖：变焦</a:t>
            </a:r>
            <a:r>
              <a:rPr lang="zh-CN" altLang="en-US" sz="1050" dirty="0"/>
              <a:t>镜头，定焦镜头，工业自动化镜头，电控自动光圈镜头</a:t>
            </a:r>
            <a:r>
              <a:rPr lang="zh-CN" altLang="en-US" sz="1050" dirty="0" smtClean="0"/>
              <a:t>等</a:t>
            </a:r>
            <a:endParaRPr lang="en-US" altLang="zh-CN" sz="1050" dirty="0" smtClean="0"/>
          </a:p>
          <a:p>
            <a:pPr marL="0" lvl="1" indent="-214313" defTabSz="685800">
              <a:lnSpc>
                <a:spcPts val="1500"/>
              </a:lnSpc>
              <a:buFont typeface="Wingdings" pitchFamily="2" charset="2"/>
              <a:buChar char="n"/>
            </a:pPr>
            <a:r>
              <a:rPr lang="zh-CN" altLang="en-US" sz="1050" dirty="0" smtClean="0"/>
              <a:t>应用领域包括：</a:t>
            </a:r>
            <a:r>
              <a:rPr lang="zh-CN" altLang="en-US" sz="1050" dirty="0"/>
              <a:t>工业检测、机器人、</a:t>
            </a:r>
            <a:r>
              <a:rPr lang="zh-CN" altLang="en-US" sz="1050" dirty="0" smtClean="0"/>
              <a:t>新能源、安防、工业测量等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7953" t="14770" r="4564" b="-1"/>
          <a:stretch/>
        </p:blipFill>
        <p:spPr>
          <a:xfrm>
            <a:off x="390166" y="919259"/>
            <a:ext cx="1104935" cy="41611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60032" y="3557242"/>
            <a:ext cx="4572000" cy="9587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indent="-214313" defTabSz="685800">
              <a:lnSpc>
                <a:spcPts val="1500"/>
              </a:lnSpc>
              <a:spcBef>
                <a:spcPct val="20000"/>
              </a:spcBef>
              <a:buFont typeface="Wingdings" pitchFamily="2" charset="2"/>
              <a:buChar char="n"/>
            </a:pP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德国</a:t>
            </a:r>
            <a:r>
              <a:rPr lang="en-US" altLang="zh-CN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Schneider</a:t>
            </a: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镜头是</a:t>
            </a:r>
            <a:r>
              <a:rPr lang="zh-CN" altLang="en-US" sz="105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全球知名</a:t>
            </a: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的镜头供应商之一</a:t>
            </a:r>
            <a:endParaRPr lang="en-US" altLang="zh-CN" sz="105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indent="-214313" defTabSz="685800">
              <a:lnSpc>
                <a:spcPts val="1500"/>
              </a:lnSpc>
              <a:spcBef>
                <a:spcPct val="20000"/>
              </a:spcBef>
              <a:buFont typeface="Wingdings" pitchFamily="2" charset="2"/>
              <a:buChar char="n"/>
            </a:pP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世界级光学设计及专业制造技术</a:t>
            </a:r>
            <a:endParaRPr lang="en-US" altLang="zh-CN" sz="105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indent="-214313" defTabSz="685800">
              <a:lnSpc>
                <a:spcPts val="1500"/>
              </a:lnSpc>
              <a:spcBef>
                <a:spcPct val="20000"/>
              </a:spcBef>
              <a:buFont typeface="Wingdings" pitchFamily="2" charset="2"/>
              <a:buChar char="n"/>
            </a:pP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拥有强大的</a:t>
            </a:r>
            <a:r>
              <a:rPr lang="zh-CN" altLang="en-US" sz="105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光学 </a:t>
            </a:r>
            <a:r>
              <a:rPr lang="en-US" altLang="zh-CN" sz="1050" dirty="0" smtClean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- </a:t>
            </a:r>
            <a:r>
              <a:rPr lang="zh-CN" altLang="en-US" sz="10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机械组合力量、灵活及针对个案的解决方案</a:t>
            </a:r>
            <a:endParaRPr lang="en-US" altLang="zh-CN" sz="105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lvl="1" indent="-214313" defTabSz="685800">
              <a:lnSpc>
                <a:spcPts val="1500"/>
              </a:lnSpc>
              <a:spcBef>
                <a:spcPct val="20000"/>
              </a:spcBef>
              <a:buFont typeface="Wingdings" pitchFamily="2" charset="2"/>
              <a:buChar char="n"/>
            </a:pPr>
            <a:endParaRPr lang="zh-CN" altLang="en-US" sz="105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074037"/>
            <a:ext cx="735260" cy="99905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117" y="1057069"/>
            <a:ext cx="649333" cy="10448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371" y="1059608"/>
            <a:ext cx="547921" cy="103275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612" y="1112595"/>
            <a:ext cx="672861" cy="90159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/>
          <a:srcRect l="-759" r="741" b="-2807"/>
          <a:stretch/>
        </p:blipFill>
        <p:spPr>
          <a:xfrm>
            <a:off x="8165792" y="1131590"/>
            <a:ext cx="870704" cy="89032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622" y="3055639"/>
            <a:ext cx="1584176" cy="34841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2" y="3264028"/>
            <a:ext cx="907121" cy="90712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07" y="3246844"/>
            <a:ext cx="951145" cy="9511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87" y="2931629"/>
            <a:ext cx="1543095" cy="15430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953719"/>
            <a:ext cx="1498913" cy="149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</a:p>
        </p:txBody>
      </p:sp>
      <p:sp>
        <p:nvSpPr>
          <p:cNvPr id="4" name="椭圆 10"/>
          <p:cNvSpPr>
            <a:spLocks noChangeArrowheads="1"/>
          </p:cNvSpPr>
          <p:nvPr/>
        </p:nvSpPr>
        <p:spPr bwMode="auto">
          <a:xfrm>
            <a:off x="3751544" y="1315465"/>
            <a:ext cx="1693314" cy="1691553"/>
          </a:xfrm>
          <a:prstGeom prst="ellipse">
            <a:avLst/>
          </a:prstGeom>
          <a:solidFill>
            <a:srgbClr val="152F76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" name="椭圆 13"/>
          <p:cNvSpPr>
            <a:spLocks noChangeArrowheads="1"/>
          </p:cNvSpPr>
          <p:nvPr/>
        </p:nvSpPr>
        <p:spPr bwMode="auto">
          <a:xfrm>
            <a:off x="2802289" y="1951292"/>
            <a:ext cx="237140" cy="23887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椭圆 14"/>
          <p:cNvSpPr>
            <a:spLocks noChangeArrowheads="1"/>
          </p:cNvSpPr>
          <p:nvPr/>
        </p:nvSpPr>
        <p:spPr bwMode="auto">
          <a:xfrm>
            <a:off x="3035731" y="1164685"/>
            <a:ext cx="560537" cy="557976"/>
          </a:xfrm>
          <a:prstGeom prst="ellipse">
            <a:avLst/>
          </a:prstGeom>
          <a:solidFill>
            <a:schemeClr val="accent1">
              <a:lumMod val="60000"/>
              <a:lumOff val="40000"/>
              <a:alpha val="25098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" name="椭圆 16"/>
          <p:cNvSpPr>
            <a:spLocks noChangeArrowheads="1"/>
          </p:cNvSpPr>
          <p:nvPr/>
        </p:nvSpPr>
        <p:spPr bwMode="auto">
          <a:xfrm>
            <a:off x="3876660" y="3994453"/>
            <a:ext cx="188673" cy="188673"/>
          </a:xfrm>
          <a:prstGeom prst="ellipse">
            <a:avLst/>
          </a:prstGeom>
          <a:solidFill>
            <a:srgbClr val="00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8" name="椭圆 19"/>
          <p:cNvSpPr>
            <a:spLocks noChangeArrowheads="1"/>
          </p:cNvSpPr>
          <p:nvPr/>
        </p:nvSpPr>
        <p:spPr bwMode="auto">
          <a:xfrm>
            <a:off x="1677726" y="2560727"/>
            <a:ext cx="128090" cy="12809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9" name="椭圆 22"/>
          <p:cNvSpPr>
            <a:spLocks noChangeArrowheads="1"/>
          </p:cNvSpPr>
          <p:nvPr/>
        </p:nvSpPr>
        <p:spPr bwMode="auto">
          <a:xfrm>
            <a:off x="6664957" y="2377441"/>
            <a:ext cx="129821" cy="129821"/>
          </a:xfrm>
          <a:prstGeom prst="ellipse">
            <a:avLst/>
          </a:prstGeom>
          <a:solidFill>
            <a:srgbClr val="3399FF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0" name="椭圆 23"/>
          <p:cNvSpPr>
            <a:spLocks noChangeArrowheads="1"/>
          </p:cNvSpPr>
          <p:nvPr/>
        </p:nvSpPr>
        <p:spPr bwMode="auto">
          <a:xfrm>
            <a:off x="2791713" y="2269178"/>
            <a:ext cx="65776" cy="640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1" name="椭圆 27"/>
          <p:cNvSpPr>
            <a:spLocks noChangeArrowheads="1"/>
          </p:cNvSpPr>
          <p:nvPr/>
        </p:nvSpPr>
        <p:spPr bwMode="auto">
          <a:xfrm>
            <a:off x="1614415" y="2764980"/>
            <a:ext cx="64046" cy="6404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2" name="椭圆 28"/>
          <p:cNvSpPr>
            <a:spLocks noChangeArrowheads="1"/>
          </p:cNvSpPr>
          <p:nvPr/>
        </p:nvSpPr>
        <p:spPr bwMode="auto">
          <a:xfrm>
            <a:off x="5309754" y="3444893"/>
            <a:ext cx="64045" cy="64046"/>
          </a:xfrm>
          <a:prstGeom prst="ellipse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3" name="椭圆 29"/>
          <p:cNvSpPr>
            <a:spLocks noChangeArrowheads="1"/>
          </p:cNvSpPr>
          <p:nvPr/>
        </p:nvSpPr>
        <p:spPr bwMode="auto">
          <a:xfrm>
            <a:off x="5963032" y="1028130"/>
            <a:ext cx="287336" cy="287336"/>
          </a:xfrm>
          <a:prstGeom prst="ellipse">
            <a:avLst/>
          </a:prstGeom>
          <a:solidFill>
            <a:srgbClr val="0070C0"/>
          </a:solidFill>
          <a:ln w="3175">
            <a:noFill/>
            <a:round/>
            <a:headEnd/>
            <a:tailEnd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4" name="椭圆 11"/>
          <p:cNvSpPr>
            <a:spLocks noChangeArrowheads="1"/>
          </p:cNvSpPr>
          <p:nvPr/>
        </p:nvSpPr>
        <p:spPr bwMode="auto">
          <a:xfrm>
            <a:off x="5572831" y="3375507"/>
            <a:ext cx="814833" cy="814833"/>
          </a:xfrm>
          <a:prstGeom prst="ellipse">
            <a:avLst/>
          </a:prstGeom>
          <a:solidFill>
            <a:srgbClr val="F8B62B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汽车行业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5" name="椭圆 19"/>
          <p:cNvSpPr>
            <a:spLocks noChangeArrowheads="1"/>
          </p:cNvSpPr>
          <p:nvPr/>
        </p:nvSpPr>
        <p:spPr bwMode="auto">
          <a:xfrm>
            <a:off x="5742331" y="1594571"/>
            <a:ext cx="128090" cy="12809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6" name="椭圆 19"/>
          <p:cNvSpPr>
            <a:spLocks noChangeArrowheads="1"/>
          </p:cNvSpPr>
          <p:nvPr/>
        </p:nvSpPr>
        <p:spPr bwMode="auto">
          <a:xfrm>
            <a:off x="4116515" y="3076911"/>
            <a:ext cx="128090" cy="12809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7" name="椭圆 23"/>
          <p:cNvSpPr>
            <a:spLocks noChangeArrowheads="1"/>
          </p:cNvSpPr>
          <p:nvPr/>
        </p:nvSpPr>
        <p:spPr bwMode="auto">
          <a:xfrm>
            <a:off x="7025070" y="2638483"/>
            <a:ext cx="65776" cy="6404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8" name="椭圆 28"/>
          <p:cNvSpPr>
            <a:spLocks noChangeArrowheads="1"/>
          </p:cNvSpPr>
          <p:nvPr/>
        </p:nvSpPr>
        <p:spPr bwMode="auto">
          <a:xfrm>
            <a:off x="6762756" y="2076559"/>
            <a:ext cx="64045" cy="64046"/>
          </a:xfrm>
          <a:prstGeom prst="ellipse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9" name="椭圆 29"/>
          <p:cNvSpPr>
            <a:spLocks noChangeArrowheads="1"/>
          </p:cNvSpPr>
          <p:nvPr/>
        </p:nvSpPr>
        <p:spPr bwMode="auto">
          <a:xfrm>
            <a:off x="4721063" y="3115265"/>
            <a:ext cx="287336" cy="28733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0" name="椭圆 19"/>
          <p:cNvSpPr>
            <a:spLocks noChangeArrowheads="1"/>
          </p:cNvSpPr>
          <p:nvPr/>
        </p:nvSpPr>
        <p:spPr bwMode="auto">
          <a:xfrm>
            <a:off x="2311939" y="3051220"/>
            <a:ext cx="128090" cy="128090"/>
          </a:xfrm>
          <a:prstGeom prst="ellipse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1" name="椭圆 29"/>
          <p:cNvSpPr>
            <a:spLocks noChangeArrowheads="1"/>
          </p:cNvSpPr>
          <p:nvPr/>
        </p:nvSpPr>
        <p:spPr bwMode="auto">
          <a:xfrm>
            <a:off x="7159100" y="3391553"/>
            <a:ext cx="287336" cy="287336"/>
          </a:xfrm>
          <a:prstGeom prst="ellipse">
            <a:avLst/>
          </a:prstGeom>
          <a:solidFill>
            <a:srgbClr val="6699FF"/>
          </a:solidFill>
          <a:ln w="3175">
            <a:noFill/>
            <a:round/>
            <a:headEnd/>
            <a:tailEnd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2" name="椭圆 19"/>
          <p:cNvSpPr>
            <a:spLocks noChangeArrowheads="1"/>
          </p:cNvSpPr>
          <p:nvPr/>
        </p:nvSpPr>
        <p:spPr bwMode="auto">
          <a:xfrm>
            <a:off x="6988706" y="3718878"/>
            <a:ext cx="128090" cy="128090"/>
          </a:xfrm>
          <a:prstGeom prst="ellipse">
            <a:avLst/>
          </a:prstGeom>
          <a:solidFill>
            <a:srgbClr val="0066CC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712273" y="2442300"/>
            <a:ext cx="1069151" cy="1274098"/>
            <a:chOff x="2092364" y="3256401"/>
            <a:chExt cx="1237046" cy="1474177"/>
          </a:xfrm>
        </p:grpSpPr>
        <p:sp>
          <p:nvSpPr>
            <p:cNvPr id="24" name="椭圆 11"/>
            <p:cNvSpPr>
              <a:spLocks noChangeArrowheads="1"/>
            </p:cNvSpPr>
            <p:nvPr/>
          </p:nvSpPr>
          <p:spPr bwMode="auto">
            <a:xfrm>
              <a:off x="2092364" y="3256401"/>
              <a:ext cx="1237046" cy="1237046"/>
            </a:xfrm>
            <a:prstGeom prst="ellipse">
              <a:avLst/>
            </a:prstGeom>
            <a:solidFill>
              <a:srgbClr val="152F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5" name="文本框 117"/>
            <p:cNvSpPr txBox="1"/>
            <p:nvPr/>
          </p:nvSpPr>
          <p:spPr>
            <a:xfrm>
              <a:off x="2147187" y="3499472"/>
              <a:ext cx="112740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半导体行业</a:t>
              </a:r>
              <a:endParaRPr lang="zh-CN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359962" y="2522901"/>
            <a:ext cx="1012320" cy="1012320"/>
            <a:chOff x="6870646" y="1635221"/>
            <a:chExt cx="1085730" cy="1085730"/>
          </a:xfrm>
        </p:grpSpPr>
        <p:sp>
          <p:nvSpPr>
            <p:cNvPr id="27" name="椭圆 21"/>
            <p:cNvSpPr>
              <a:spLocks noChangeArrowheads="1"/>
            </p:cNvSpPr>
            <p:nvPr/>
          </p:nvSpPr>
          <p:spPr bwMode="auto">
            <a:xfrm>
              <a:off x="6870646" y="1635221"/>
              <a:ext cx="1085730" cy="1085730"/>
            </a:xfrm>
            <a:prstGeom prst="ellipse">
              <a:avLst/>
            </a:prstGeom>
            <a:solidFill>
              <a:srgbClr val="152F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8" name="文本框 119"/>
            <p:cNvSpPr txBox="1"/>
            <p:nvPr/>
          </p:nvSpPr>
          <p:spPr>
            <a:xfrm>
              <a:off x="6899689" y="1832961"/>
              <a:ext cx="1016307" cy="76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太阳能</a:t>
              </a:r>
              <a:endParaRPr lang="en-US" altLang="zh-CN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3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锂电池</a:t>
              </a:r>
              <a:endParaRPr lang="en-US" altLang="zh-CN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3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</a:t>
              </a: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036118" y="3415580"/>
            <a:ext cx="774759" cy="1245983"/>
            <a:chOff x="1179373" y="4598041"/>
            <a:chExt cx="832625" cy="1339043"/>
          </a:xfrm>
        </p:grpSpPr>
        <p:sp>
          <p:nvSpPr>
            <p:cNvPr id="30" name="椭圆 17"/>
            <p:cNvSpPr>
              <a:spLocks noChangeArrowheads="1"/>
            </p:cNvSpPr>
            <p:nvPr/>
          </p:nvSpPr>
          <p:spPr bwMode="auto">
            <a:xfrm>
              <a:off x="1179373" y="4598041"/>
              <a:ext cx="832625" cy="832625"/>
            </a:xfrm>
            <a:prstGeom prst="ellipse">
              <a:avLst/>
            </a:prstGeom>
            <a:solidFill>
              <a:srgbClr val="152F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1" name="文本框 121"/>
            <p:cNvSpPr txBox="1"/>
            <p:nvPr/>
          </p:nvSpPr>
          <p:spPr>
            <a:xfrm>
              <a:off x="1252886" y="4705978"/>
              <a:ext cx="68559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医疗行业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108579" y="3580025"/>
            <a:ext cx="862417" cy="725151"/>
            <a:chOff x="2620771" y="4773366"/>
            <a:chExt cx="999105" cy="840084"/>
          </a:xfrm>
        </p:grpSpPr>
        <p:sp>
          <p:nvSpPr>
            <p:cNvPr id="33" name="椭圆 9"/>
            <p:cNvSpPr>
              <a:spLocks noChangeArrowheads="1"/>
            </p:cNvSpPr>
            <p:nvPr/>
          </p:nvSpPr>
          <p:spPr bwMode="auto">
            <a:xfrm>
              <a:off x="2700282" y="4773366"/>
              <a:ext cx="840084" cy="840084"/>
            </a:xfrm>
            <a:prstGeom prst="ellipse">
              <a:avLst/>
            </a:prstGeom>
            <a:solidFill>
              <a:srgbClr val="F8B62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4" name="文本框 123"/>
            <p:cNvSpPr txBox="1"/>
            <p:nvPr/>
          </p:nvSpPr>
          <p:spPr>
            <a:xfrm>
              <a:off x="2620771" y="4875473"/>
              <a:ext cx="999105" cy="588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</a:t>
              </a:r>
              <a:endParaRPr lang="en-US" altLang="zh-CN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娱乐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456524" y="2205712"/>
            <a:ext cx="927114" cy="1154556"/>
            <a:chOff x="5794349" y="2906088"/>
            <a:chExt cx="903383" cy="1125003"/>
          </a:xfrm>
        </p:grpSpPr>
        <p:sp>
          <p:nvSpPr>
            <p:cNvPr id="36" name="椭圆 17"/>
            <p:cNvSpPr>
              <a:spLocks noChangeArrowheads="1"/>
            </p:cNvSpPr>
            <p:nvPr/>
          </p:nvSpPr>
          <p:spPr bwMode="auto">
            <a:xfrm>
              <a:off x="5828361" y="2906088"/>
              <a:ext cx="832625" cy="832625"/>
            </a:xfrm>
            <a:prstGeom prst="ellipse">
              <a:avLst/>
            </a:prstGeom>
            <a:solidFill>
              <a:srgbClr val="F8B62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7" name="文本框 124"/>
            <p:cNvSpPr txBox="1"/>
            <p:nvPr/>
          </p:nvSpPr>
          <p:spPr>
            <a:xfrm>
              <a:off x="5794349" y="3076983"/>
              <a:ext cx="903383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食品包装行业</a:t>
              </a: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603038" y="1877199"/>
            <a:ext cx="743649" cy="1191284"/>
            <a:chOff x="613384" y="2502931"/>
            <a:chExt cx="840084" cy="1345767"/>
          </a:xfrm>
        </p:grpSpPr>
        <p:sp>
          <p:nvSpPr>
            <p:cNvPr id="39" name="椭圆 9"/>
            <p:cNvSpPr>
              <a:spLocks noChangeArrowheads="1"/>
            </p:cNvSpPr>
            <p:nvPr/>
          </p:nvSpPr>
          <p:spPr bwMode="auto">
            <a:xfrm>
              <a:off x="613384" y="2502931"/>
              <a:ext cx="840084" cy="840084"/>
            </a:xfrm>
            <a:prstGeom prst="ellipse">
              <a:avLst/>
            </a:prstGeom>
            <a:solidFill>
              <a:srgbClr val="F8B62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40" name="文本框 125"/>
            <p:cNvSpPr txBox="1"/>
            <p:nvPr/>
          </p:nvSpPr>
          <p:spPr>
            <a:xfrm>
              <a:off x="669118" y="2617591"/>
              <a:ext cx="685599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交通行业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244254" y="2039850"/>
            <a:ext cx="675181" cy="675181"/>
            <a:chOff x="6870646" y="1635221"/>
            <a:chExt cx="1085730" cy="1085730"/>
          </a:xfrm>
        </p:grpSpPr>
        <p:sp>
          <p:nvSpPr>
            <p:cNvPr id="42" name="椭圆 21"/>
            <p:cNvSpPr>
              <a:spLocks noChangeArrowheads="1"/>
            </p:cNvSpPr>
            <p:nvPr/>
          </p:nvSpPr>
          <p:spPr bwMode="auto">
            <a:xfrm>
              <a:off x="6870646" y="1635221"/>
              <a:ext cx="1085730" cy="1085730"/>
            </a:xfrm>
            <a:prstGeom prst="ellipse">
              <a:avLst/>
            </a:prstGeom>
            <a:solidFill>
              <a:srgbClr val="F8B62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43" name="文本框 119"/>
            <p:cNvSpPr txBox="1"/>
            <p:nvPr/>
          </p:nvSpPr>
          <p:spPr>
            <a:xfrm>
              <a:off x="6894436" y="1776579"/>
              <a:ext cx="1016307" cy="81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显示</a:t>
              </a:r>
            </a:p>
            <a:p>
              <a:pPr algn="ctr"/>
              <a:r>
                <a:rPr lang="zh-CN" altLang="en-US" sz="13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</a:t>
              </a: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634950" y="1111448"/>
            <a:ext cx="839180" cy="773450"/>
            <a:chOff x="5917889" y="2811443"/>
            <a:chExt cx="903383" cy="832625"/>
          </a:xfrm>
        </p:grpSpPr>
        <p:sp>
          <p:nvSpPr>
            <p:cNvPr id="45" name="椭圆 17"/>
            <p:cNvSpPr>
              <a:spLocks noChangeArrowheads="1"/>
            </p:cNvSpPr>
            <p:nvPr/>
          </p:nvSpPr>
          <p:spPr bwMode="auto">
            <a:xfrm>
              <a:off x="5951343" y="2811443"/>
              <a:ext cx="832625" cy="832625"/>
            </a:xfrm>
            <a:prstGeom prst="ellipse">
              <a:avLst/>
            </a:prstGeom>
            <a:solidFill>
              <a:srgbClr val="152F7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46" name="文本框 124"/>
            <p:cNvSpPr txBox="1"/>
            <p:nvPr/>
          </p:nvSpPr>
          <p:spPr>
            <a:xfrm>
              <a:off x="5917889" y="2982066"/>
              <a:ext cx="903383" cy="546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机器人</a:t>
              </a:r>
              <a:r>
                <a:rPr lang="en-US" altLang="zh-CN" sz="13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3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3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</a:t>
              </a:r>
              <a:endPara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椭圆 11"/>
          <p:cNvSpPr>
            <a:spLocks noChangeArrowheads="1"/>
          </p:cNvSpPr>
          <p:nvPr/>
        </p:nvSpPr>
        <p:spPr bwMode="auto">
          <a:xfrm>
            <a:off x="2139782" y="954776"/>
            <a:ext cx="968797" cy="922423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物流行业</a:t>
            </a:r>
            <a:endParaRPr lang="zh-CN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31932" y="1814646"/>
            <a:ext cx="151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消费电子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endParaRPr lang="zh-CN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504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350" dirty="0"/>
              <a:t>——</a:t>
            </a:r>
            <a:r>
              <a:rPr lang="zh-CN" altLang="en-US" sz="1800" dirty="0"/>
              <a:t>消费电子产品组装和部件质量检测</a:t>
            </a:r>
          </a:p>
        </p:txBody>
      </p:sp>
      <p:pic>
        <p:nvPicPr>
          <p:cNvPr id="4098" name="Picture 2" descr="E:\研讨会\2019\PPT\PPT中的图\处理后\消费电子 华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26" y="789552"/>
            <a:ext cx="678775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1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350" dirty="0"/>
              <a:t>——</a:t>
            </a:r>
            <a:r>
              <a:rPr lang="zh-CN" altLang="en-US" sz="1800" dirty="0">
                <a:latin typeface="Arial" pitchFamily="34" charset="0"/>
                <a:cs typeface="Arial" pitchFamily="34" charset="0"/>
              </a:rPr>
              <a:t>显示行业</a:t>
            </a:r>
            <a:endParaRPr lang="zh-CN" altLang="en-US" sz="1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14747" b="16437"/>
          <a:stretch/>
        </p:blipFill>
        <p:spPr>
          <a:xfrm>
            <a:off x="0" y="681539"/>
            <a:ext cx="9144000" cy="41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9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work\slides\iStockphoto\create_thumbnails\iStock_000016584228Medi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8" r="3126" b="3106"/>
          <a:stretch/>
        </p:blipFill>
        <p:spPr bwMode="auto">
          <a:xfrm>
            <a:off x="1143000" y="692524"/>
            <a:ext cx="6858001" cy="410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 dirty="0"/>
              <a:t>焊缝跟踪和检测</a:t>
            </a:r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7601" r="10884" b="22343"/>
          <a:stretch/>
        </p:blipFill>
        <p:spPr>
          <a:xfrm>
            <a:off x="5127347" y="2467671"/>
            <a:ext cx="2075043" cy="170920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104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cate_car_door_03"/>
          <p:cNvPicPr>
            <a:picLocks noChangeAspect="1" noChangeArrowheads="1"/>
          </p:cNvPicPr>
          <p:nvPr/>
        </p:nvPicPr>
        <p:blipFill rotWithShape="1">
          <a:blip r:embed="rId2"/>
          <a:srcRect l="6721" t="28576" r="3501" b="4614"/>
          <a:stretch/>
        </p:blipFill>
        <p:spPr bwMode="auto">
          <a:xfrm>
            <a:off x="1143000" y="692524"/>
            <a:ext cx="6858000" cy="410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 dirty="0"/>
              <a:t>机器人视觉引导</a:t>
            </a:r>
          </a:p>
        </p:txBody>
      </p:sp>
      <p:pic>
        <p:nvPicPr>
          <p:cNvPr id="5" name="图片 4" descr="图片包含 室内, 物体&#10;&#10;已生成高可信度的说明">
            <a:extLst>
              <a:ext uri="{FF2B5EF4-FFF2-40B4-BE49-F238E27FC236}">
                <a16:creationId xmlns="" xmlns:a16="http://schemas.microsoft.com/office/drawing/2014/main" id="{98119C62-89E0-475C-AEC7-8583EBDC4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"/>
          <a:stretch/>
        </p:blipFill>
        <p:spPr>
          <a:xfrm>
            <a:off x="1146178" y="697017"/>
            <a:ext cx="6854822" cy="409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8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 dirty="0"/>
              <a:t>汽车组装行业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/>
          <a:stretch/>
        </p:blipFill>
        <p:spPr>
          <a:xfrm>
            <a:off x="1259632" y="706789"/>
            <a:ext cx="6264696" cy="40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4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 dirty="0">
                <a:latin typeface="Arial" pitchFamily="34" charset="0"/>
                <a:cs typeface="Arial" pitchFamily="34" charset="0"/>
              </a:rPr>
              <a:t>锂电池行业</a:t>
            </a:r>
            <a:endParaRPr lang="zh-CN" altLang="en-US" sz="1800" dirty="0"/>
          </a:p>
        </p:txBody>
      </p:sp>
      <p:pic>
        <p:nvPicPr>
          <p:cNvPr id="3" name="Picture 2" descr="E:\日常设计\2019年\20190423_公司简介PPT更新\电动车锂电池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" r="673" b="-2173"/>
          <a:stretch/>
        </p:blipFill>
        <p:spPr bwMode="auto">
          <a:xfrm>
            <a:off x="1043608" y="705385"/>
            <a:ext cx="6912768" cy="416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28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 dirty="0">
                <a:latin typeface="Arial" pitchFamily="34" charset="0"/>
                <a:cs typeface="Arial" pitchFamily="34" charset="0"/>
              </a:rPr>
              <a:t> 太阳能行业</a:t>
            </a:r>
            <a:endParaRPr lang="zh-CN" altLang="en-US" sz="1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0" y="699542"/>
            <a:ext cx="8200764" cy="410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6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h01\Pictures\timg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" b="9903"/>
          <a:stretch/>
        </p:blipFill>
        <p:spPr bwMode="auto">
          <a:xfrm>
            <a:off x="899592" y="2422050"/>
            <a:ext cx="3960440" cy="236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——PCB</a:t>
            </a:r>
            <a:r>
              <a:rPr lang="zh-CN" altLang="en-US" sz="1800" dirty="0"/>
              <a:t>检测</a:t>
            </a:r>
          </a:p>
        </p:txBody>
      </p:sp>
      <p:pic>
        <p:nvPicPr>
          <p:cNvPr id="6" name="图片 5" descr="图片包含 电子产品, 电路&#10;&#10;已生成高可信度的说明">
            <a:extLst>
              <a:ext uri="{FF2B5EF4-FFF2-40B4-BE49-F238E27FC236}">
                <a16:creationId xmlns="" xmlns:a16="http://schemas.microsoft.com/office/drawing/2014/main" id="{84E5A56F-DF36-4882-BF3B-B976604588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7" b="11013"/>
          <a:stretch/>
        </p:blipFill>
        <p:spPr>
          <a:xfrm>
            <a:off x="3995936" y="735547"/>
            <a:ext cx="4806534" cy="279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日常设计\2020年\0414_PPT更新\地图十段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30" y="735546"/>
            <a:ext cx="3476987" cy="40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国内营销服务网络</a:t>
            </a:r>
          </a:p>
        </p:txBody>
      </p:sp>
      <p:sp>
        <p:nvSpPr>
          <p:cNvPr id="37" name="文本框 2"/>
          <p:cNvSpPr txBox="1"/>
          <p:nvPr/>
        </p:nvSpPr>
        <p:spPr>
          <a:xfrm>
            <a:off x="5605517" y="2947088"/>
            <a:ext cx="3108543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营销服务网络：</a:t>
            </a:r>
            <a:endParaRPr lang="en-US" altLang="zh-CN" sz="1500" b="1" dirty="0">
              <a:solidFill>
                <a:srgbClr val="152F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、上海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、深圳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武汉、成都、西安、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苏州、杭州、珠海、广州、惠州、哈尔滨、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厦门、台湾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Group 495"/>
          <p:cNvGrpSpPr>
            <a:grpSpLocks noChangeAspect="1"/>
          </p:cNvGrpSpPr>
          <p:nvPr/>
        </p:nvGrpSpPr>
        <p:grpSpPr bwMode="auto">
          <a:xfrm>
            <a:off x="3157450" y="2217662"/>
            <a:ext cx="175714" cy="168685"/>
            <a:chOff x="3202" y="1135"/>
            <a:chExt cx="78" cy="75"/>
          </a:xfrm>
        </p:grpSpPr>
        <p:sp>
          <p:nvSpPr>
            <p:cNvPr id="39" name="Freeform 475"/>
            <p:cNvSpPr>
              <a:spLocks noChangeAspect="1"/>
            </p:cNvSpPr>
            <p:nvPr/>
          </p:nvSpPr>
          <p:spPr bwMode="auto">
            <a:xfrm>
              <a:off x="3202" y="1181"/>
              <a:ext cx="52" cy="29"/>
            </a:xfrm>
            <a:custGeom>
              <a:avLst/>
              <a:gdLst>
                <a:gd name="T0" fmla="*/ 20 w 59"/>
                <a:gd name="T1" fmla="*/ 0 h 33"/>
                <a:gd name="T2" fmla="*/ 13 w 59"/>
                <a:gd name="T3" fmla="*/ 1 h 33"/>
                <a:gd name="T4" fmla="*/ 5 w 59"/>
                <a:gd name="T5" fmla="*/ 14 h 33"/>
                <a:gd name="T6" fmla="*/ 15 w 59"/>
                <a:gd name="T7" fmla="*/ 18 h 33"/>
                <a:gd name="T8" fmla="*/ 15 w 59"/>
                <a:gd name="T9" fmla="*/ 18 h 33"/>
                <a:gd name="T10" fmla="*/ 15 w 59"/>
                <a:gd name="T11" fmla="*/ 18 h 33"/>
                <a:gd name="T12" fmla="*/ 15 w 59"/>
                <a:gd name="T13" fmla="*/ 18 h 33"/>
                <a:gd name="T14" fmla="*/ 41 w 59"/>
                <a:gd name="T15" fmla="*/ 22 h 33"/>
                <a:gd name="T16" fmla="*/ 35 w 59"/>
                <a:gd name="T17" fmla="*/ 8 h 33"/>
                <a:gd name="T18" fmla="*/ 35 w 59"/>
                <a:gd name="T19" fmla="*/ 8 h 33"/>
                <a:gd name="T20" fmla="*/ 35 w 59"/>
                <a:gd name="T21" fmla="*/ 7 h 33"/>
                <a:gd name="T22" fmla="*/ 35 w 59"/>
                <a:gd name="T23" fmla="*/ 7 h 33"/>
                <a:gd name="T24" fmla="*/ 32 w 59"/>
                <a:gd name="T25" fmla="*/ 4 h 33"/>
                <a:gd name="T26" fmla="*/ 20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1"/>
                    <a:pt x="19" y="1"/>
                  </a:cubicBezTo>
                  <a:cubicBezTo>
                    <a:pt x="7" y="5"/>
                    <a:pt x="0" y="13"/>
                    <a:pt x="8" y="21"/>
                  </a:cubicBezTo>
                  <a:cubicBezTo>
                    <a:pt x="11" y="24"/>
                    <a:pt x="15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8"/>
                    <a:pt x="49" y="6"/>
                    <a:pt x="46" y="5"/>
                  </a:cubicBezTo>
                  <a:cubicBezTo>
                    <a:pt x="42" y="2"/>
                    <a:pt x="35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0" name="Freeform 476"/>
            <p:cNvSpPr>
              <a:spLocks noChangeAspect="1"/>
            </p:cNvSpPr>
            <p:nvPr/>
          </p:nvSpPr>
          <p:spPr bwMode="auto">
            <a:xfrm>
              <a:off x="3227" y="1135"/>
              <a:ext cx="53" cy="75"/>
            </a:xfrm>
            <a:custGeom>
              <a:avLst/>
              <a:gdLst>
                <a:gd name="T0" fmla="*/ 36 w 62"/>
                <a:gd name="T1" fmla="*/ 31 h 86"/>
                <a:gd name="T2" fmla="*/ 36 w 62"/>
                <a:gd name="T3" fmla="*/ 31 h 86"/>
                <a:gd name="T4" fmla="*/ 38 w 62"/>
                <a:gd name="T5" fmla="*/ 20 h 86"/>
                <a:gd name="T6" fmla="*/ 20 w 62"/>
                <a:gd name="T7" fmla="*/ 0 h 86"/>
                <a:gd name="T8" fmla="*/ 0 w 62"/>
                <a:gd name="T9" fmla="*/ 20 h 86"/>
                <a:gd name="T10" fmla="*/ 3 w 62"/>
                <a:gd name="T11" fmla="*/ 31 h 86"/>
                <a:gd name="T12" fmla="*/ 3 w 62"/>
                <a:gd name="T13" fmla="*/ 31 h 86"/>
                <a:gd name="T14" fmla="*/ 3 w 62"/>
                <a:gd name="T15" fmla="*/ 31 h 86"/>
                <a:gd name="T16" fmla="*/ 3 w 62"/>
                <a:gd name="T17" fmla="*/ 32 h 86"/>
                <a:gd name="T18" fmla="*/ 20 w 62"/>
                <a:gd name="T19" fmla="*/ 57 h 86"/>
                <a:gd name="T20" fmla="*/ 36 w 62"/>
                <a:gd name="T21" fmla="*/ 32 h 86"/>
                <a:gd name="T22" fmla="*/ 36 w 62"/>
                <a:gd name="T23" fmla="*/ 32 h 86"/>
                <a:gd name="T24" fmla="*/ 36 w 62"/>
                <a:gd name="T25" fmla="*/ 31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2" h="86">
                  <a:moveTo>
                    <a:pt x="57" y="47"/>
                  </a:moveTo>
                  <a:cubicBezTo>
                    <a:pt x="57" y="47"/>
                    <a:pt x="57" y="47"/>
                    <a:pt x="57" y="47"/>
                  </a:cubicBezTo>
                  <a:cubicBezTo>
                    <a:pt x="60" y="42"/>
                    <a:pt x="62" y="37"/>
                    <a:pt x="62" y="30"/>
                  </a:cubicBezTo>
                  <a:cubicBezTo>
                    <a:pt x="62" y="14"/>
                    <a:pt x="48" y="0"/>
                    <a:pt x="31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37"/>
                    <a:pt x="2" y="42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lnTo>
                    <a:pt x="57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1" name="Oval 477"/>
            <p:cNvSpPr>
              <a:spLocks noChangeAspect="1" noChangeArrowheads="1"/>
            </p:cNvSpPr>
            <p:nvPr/>
          </p:nvSpPr>
          <p:spPr bwMode="auto">
            <a:xfrm>
              <a:off x="3242" y="1149"/>
              <a:ext cx="23" cy="22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42" name="Group 500"/>
          <p:cNvGrpSpPr>
            <a:grpSpLocks noChangeAspect="1"/>
          </p:cNvGrpSpPr>
          <p:nvPr/>
        </p:nvGrpSpPr>
        <p:grpSpPr bwMode="auto">
          <a:xfrm>
            <a:off x="3582111" y="1629930"/>
            <a:ext cx="215870" cy="203972"/>
            <a:chOff x="2378" y="696"/>
            <a:chExt cx="79" cy="75"/>
          </a:xfrm>
        </p:grpSpPr>
        <p:sp>
          <p:nvSpPr>
            <p:cNvPr id="43" name="Freeform 454"/>
            <p:cNvSpPr>
              <a:spLocks noChangeAspect="1"/>
            </p:cNvSpPr>
            <p:nvPr/>
          </p:nvSpPr>
          <p:spPr bwMode="auto">
            <a:xfrm>
              <a:off x="2378" y="742"/>
              <a:ext cx="52" cy="29"/>
            </a:xfrm>
            <a:custGeom>
              <a:avLst/>
              <a:gdLst>
                <a:gd name="T0" fmla="*/ 20 w 59"/>
                <a:gd name="T1" fmla="*/ 0 h 33"/>
                <a:gd name="T2" fmla="*/ 13 w 59"/>
                <a:gd name="T3" fmla="*/ 1 h 33"/>
                <a:gd name="T4" fmla="*/ 5 w 59"/>
                <a:gd name="T5" fmla="*/ 14 h 33"/>
                <a:gd name="T6" fmla="*/ 15 w 59"/>
                <a:gd name="T7" fmla="*/ 18 h 33"/>
                <a:gd name="T8" fmla="*/ 15 w 59"/>
                <a:gd name="T9" fmla="*/ 18 h 33"/>
                <a:gd name="T10" fmla="*/ 15 w 59"/>
                <a:gd name="T11" fmla="*/ 18 h 33"/>
                <a:gd name="T12" fmla="*/ 15 w 59"/>
                <a:gd name="T13" fmla="*/ 18 h 33"/>
                <a:gd name="T14" fmla="*/ 41 w 59"/>
                <a:gd name="T15" fmla="*/ 22 h 33"/>
                <a:gd name="T16" fmla="*/ 35 w 59"/>
                <a:gd name="T17" fmla="*/ 8 h 33"/>
                <a:gd name="T18" fmla="*/ 35 w 59"/>
                <a:gd name="T19" fmla="*/ 8 h 33"/>
                <a:gd name="T20" fmla="*/ 35 w 59"/>
                <a:gd name="T21" fmla="*/ 8 h 33"/>
                <a:gd name="T22" fmla="*/ 35 w 59"/>
                <a:gd name="T23" fmla="*/ 8 h 33"/>
                <a:gd name="T24" fmla="*/ 32 w 59"/>
                <a:gd name="T25" fmla="*/ 4 h 33"/>
                <a:gd name="T26" fmla="*/ 20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1"/>
                    <a:pt x="19" y="1"/>
                  </a:cubicBezTo>
                  <a:cubicBezTo>
                    <a:pt x="7" y="5"/>
                    <a:pt x="0" y="13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8"/>
                    <a:pt x="49" y="7"/>
                    <a:pt x="46" y="5"/>
                  </a:cubicBezTo>
                  <a:cubicBezTo>
                    <a:pt x="42" y="2"/>
                    <a:pt x="36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4" name="Freeform 455"/>
            <p:cNvSpPr>
              <a:spLocks noChangeAspect="1"/>
            </p:cNvSpPr>
            <p:nvPr/>
          </p:nvSpPr>
          <p:spPr bwMode="auto">
            <a:xfrm>
              <a:off x="2403" y="696"/>
              <a:ext cx="54" cy="75"/>
            </a:xfrm>
            <a:custGeom>
              <a:avLst/>
              <a:gdLst>
                <a:gd name="T0" fmla="*/ 39 w 61"/>
                <a:gd name="T1" fmla="*/ 31 h 86"/>
                <a:gd name="T2" fmla="*/ 39 w 61"/>
                <a:gd name="T3" fmla="*/ 31 h 86"/>
                <a:gd name="T4" fmla="*/ 42 w 61"/>
                <a:gd name="T5" fmla="*/ 21 h 86"/>
                <a:gd name="T6" fmla="*/ 21 w 61"/>
                <a:gd name="T7" fmla="*/ 0 h 86"/>
                <a:gd name="T8" fmla="*/ 0 w 61"/>
                <a:gd name="T9" fmla="*/ 21 h 86"/>
                <a:gd name="T10" fmla="*/ 4 w 61"/>
                <a:gd name="T11" fmla="*/ 31 h 86"/>
                <a:gd name="T12" fmla="*/ 4 w 61"/>
                <a:gd name="T13" fmla="*/ 31 h 86"/>
                <a:gd name="T14" fmla="*/ 4 w 61"/>
                <a:gd name="T15" fmla="*/ 32 h 86"/>
                <a:gd name="T16" fmla="*/ 4 w 61"/>
                <a:gd name="T17" fmla="*/ 32 h 86"/>
                <a:gd name="T18" fmla="*/ 21 w 61"/>
                <a:gd name="T19" fmla="*/ 57 h 86"/>
                <a:gd name="T20" fmla="*/ 39 w 61"/>
                <a:gd name="T21" fmla="*/ 32 h 86"/>
                <a:gd name="T22" fmla="*/ 39 w 61"/>
                <a:gd name="T23" fmla="*/ 32 h 86"/>
                <a:gd name="T24" fmla="*/ 39 w 61"/>
                <a:gd name="T25" fmla="*/ 31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86">
                  <a:moveTo>
                    <a:pt x="56" y="47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3"/>
                    <a:pt x="61" y="37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37"/>
                    <a:pt x="1" y="42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5" name="Oval 456"/>
            <p:cNvSpPr>
              <a:spLocks noChangeAspect="1" noChangeArrowheads="1"/>
            </p:cNvSpPr>
            <p:nvPr/>
          </p:nvSpPr>
          <p:spPr bwMode="auto">
            <a:xfrm>
              <a:off x="2419" y="710"/>
              <a:ext cx="22" cy="21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50" name="Group 494"/>
          <p:cNvGrpSpPr>
            <a:grpSpLocks noChangeAspect="1"/>
          </p:cNvGrpSpPr>
          <p:nvPr/>
        </p:nvGrpSpPr>
        <p:grpSpPr bwMode="auto">
          <a:xfrm>
            <a:off x="2699792" y="2578657"/>
            <a:ext cx="173036" cy="167363"/>
            <a:chOff x="3662" y="986"/>
            <a:chExt cx="77" cy="74"/>
          </a:xfrm>
        </p:grpSpPr>
        <p:sp>
          <p:nvSpPr>
            <p:cNvPr id="51" name="Freeform 478"/>
            <p:cNvSpPr>
              <a:spLocks noChangeAspect="1"/>
            </p:cNvSpPr>
            <p:nvPr/>
          </p:nvSpPr>
          <p:spPr bwMode="auto">
            <a:xfrm>
              <a:off x="3662" y="1033"/>
              <a:ext cx="51" cy="27"/>
            </a:xfrm>
            <a:custGeom>
              <a:avLst/>
              <a:gdLst>
                <a:gd name="T0" fmla="*/ 18 w 59"/>
                <a:gd name="T1" fmla="*/ 0 h 32"/>
                <a:gd name="T2" fmla="*/ 12 w 59"/>
                <a:gd name="T3" fmla="*/ 1 h 32"/>
                <a:gd name="T4" fmla="*/ 4 w 59"/>
                <a:gd name="T5" fmla="*/ 12 h 32"/>
                <a:gd name="T6" fmla="*/ 13 w 59"/>
                <a:gd name="T7" fmla="*/ 16 h 32"/>
                <a:gd name="T8" fmla="*/ 13 w 59"/>
                <a:gd name="T9" fmla="*/ 16 h 32"/>
                <a:gd name="T10" fmla="*/ 14 w 59"/>
                <a:gd name="T11" fmla="*/ 16 h 32"/>
                <a:gd name="T12" fmla="*/ 14 w 59"/>
                <a:gd name="T13" fmla="*/ 16 h 32"/>
                <a:gd name="T14" fmla="*/ 38 w 59"/>
                <a:gd name="T15" fmla="*/ 19 h 32"/>
                <a:gd name="T16" fmla="*/ 33 w 59"/>
                <a:gd name="T17" fmla="*/ 6 h 32"/>
                <a:gd name="T18" fmla="*/ 33 w 59"/>
                <a:gd name="T19" fmla="*/ 6 h 32"/>
                <a:gd name="T20" fmla="*/ 33 w 59"/>
                <a:gd name="T21" fmla="*/ 6 h 32"/>
                <a:gd name="T22" fmla="*/ 33 w 59"/>
                <a:gd name="T23" fmla="*/ 6 h 32"/>
                <a:gd name="T24" fmla="*/ 30 w 59"/>
                <a:gd name="T25" fmla="*/ 3 h 32"/>
                <a:gd name="T26" fmla="*/ 18 w 59"/>
                <a:gd name="T27" fmla="*/ 0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2">
                  <a:moveTo>
                    <a:pt x="28" y="0"/>
                  </a:moveTo>
                  <a:cubicBezTo>
                    <a:pt x="25" y="0"/>
                    <a:pt x="22" y="0"/>
                    <a:pt x="18" y="1"/>
                  </a:cubicBezTo>
                  <a:cubicBezTo>
                    <a:pt x="6" y="4"/>
                    <a:pt x="0" y="13"/>
                    <a:pt x="7" y="20"/>
                  </a:cubicBezTo>
                  <a:cubicBezTo>
                    <a:pt x="10" y="23"/>
                    <a:pt x="15" y="25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8"/>
                    <a:pt x="48" y="6"/>
                    <a:pt x="46" y="4"/>
                  </a:cubicBezTo>
                  <a:cubicBezTo>
                    <a:pt x="41" y="1"/>
                    <a:pt x="35" y="0"/>
                    <a:pt x="28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2" name="Freeform 479"/>
            <p:cNvSpPr>
              <a:spLocks noChangeAspect="1"/>
            </p:cNvSpPr>
            <p:nvPr/>
          </p:nvSpPr>
          <p:spPr bwMode="auto">
            <a:xfrm>
              <a:off x="3686" y="986"/>
              <a:ext cx="53" cy="74"/>
            </a:xfrm>
            <a:custGeom>
              <a:avLst/>
              <a:gdLst>
                <a:gd name="T0" fmla="*/ 37 w 61"/>
                <a:gd name="T1" fmla="*/ 30 h 86"/>
                <a:gd name="T2" fmla="*/ 37 w 61"/>
                <a:gd name="T3" fmla="*/ 30 h 86"/>
                <a:gd name="T4" fmla="*/ 40 w 61"/>
                <a:gd name="T5" fmla="*/ 20 h 86"/>
                <a:gd name="T6" fmla="*/ 20 w 61"/>
                <a:gd name="T7" fmla="*/ 0 h 86"/>
                <a:gd name="T8" fmla="*/ 0 w 61"/>
                <a:gd name="T9" fmla="*/ 20 h 86"/>
                <a:gd name="T10" fmla="*/ 3 w 61"/>
                <a:gd name="T11" fmla="*/ 29 h 86"/>
                <a:gd name="T12" fmla="*/ 3 w 61"/>
                <a:gd name="T13" fmla="*/ 29 h 86"/>
                <a:gd name="T14" fmla="*/ 3 w 61"/>
                <a:gd name="T15" fmla="*/ 30 h 86"/>
                <a:gd name="T16" fmla="*/ 3 w 61"/>
                <a:gd name="T17" fmla="*/ 30 h 86"/>
                <a:gd name="T18" fmla="*/ 20 w 61"/>
                <a:gd name="T19" fmla="*/ 55 h 86"/>
                <a:gd name="T20" fmla="*/ 37 w 61"/>
                <a:gd name="T21" fmla="*/ 30 h 86"/>
                <a:gd name="T22" fmla="*/ 37 w 61"/>
                <a:gd name="T23" fmla="*/ 3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" h="86">
                  <a:moveTo>
                    <a:pt x="56" y="48"/>
                  </a:moveTo>
                  <a:cubicBezTo>
                    <a:pt x="56" y="48"/>
                    <a:pt x="56" y="48"/>
                    <a:pt x="56" y="48"/>
                  </a:cubicBezTo>
                  <a:cubicBezTo>
                    <a:pt x="60" y="43"/>
                    <a:pt x="61" y="37"/>
                    <a:pt x="61" y="31"/>
                  </a:cubicBezTo>
                  <a:cubicBezTo>
                    <a:pt x="61" y="14"/>
                    <a:pt x="48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37"/>
                    <a:pt x="2" y="43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3" name="Oval 480"/>
            <p:cNvSpPr>
              <a:spLocks noChangeAspect="1" noChangeArrowheads="1"/>
            </p:cNvSpPr>
            <p:nvPr/>
          </p:nvSpPr>
          <p:spPr bwMode="auto">
            <a:xfrm>
              <a:off x="3702" y="999"/>
              <a:ext cx="21" cy="22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54" name="Group 493"/>
          <p:cNvGrpSpPr>
            <a:grpSpLocks noChangeAspect="1"/>
          </p:cNvGrpSpPr>
          <p:nvPr/>
        </p:nvGrpSpPr>
        <p:grpSpPr bwMode="auto">
          <a:xfrm>
            <a:off x="3415873" y="2452607"/>
            <a:ext cx="174279" cy="164674"/>
            <a:chOff x="3682" y="1570"/>
            <a:chExt cx="79" cy="75"/>
          </a:xfrm>
        </p:grpSpPr>
        <p:sp>
          <p:nvSpPr>
            <p:cNvPr id="55" name="Freeform 463"/>
            <p:cNvSpPr>
              <a:spLocks noChangeAspect="1"/>
            </p:cNvSpPr>
            <p:nvPr/>
          </p:nvSpPr>
          <p:spPr bwMode="auto">
            <a:xfrm>
              <a:off x="3682" y="1616"/>
              <a:ext cx="52" cy="29"/>
            </a:xfrm>
            <a:custGeom>
              <a:avLst/>
              <a:gdLst>
                <a:gd name="T0" fmla="*/ 20 w 59"/>
                <a:gd name="T1" fmla="*/ 0 h 33"/>
                <a:gd name="T2" fmla="*/ 13 w 59"/>
                <a:gd name="T3" fmla="*/ 1 h 33"/>
                <a:gd name="T4" fmla="*/ 5 w 59"/>
                <a:gd name="T5" fmla="*/ 14 h 33"/>
                <a:gd name="T6" fmla="*/ 15 w 59"/>
                <a:gd name="T7" fmla="*/ 18 h 33"/>
                <a:gd name="T8" fmla="*/ 15 w 59"/>
                <a:gd name="T9" fmla="*/ 18 h 33"/>
                <a:gd name="T10" fmla="*/ 15 w 59"/>
                <a:gd name="T11" fmla="*/ 18 h 33"/>
                <a:gd name="T12" fmla="*/ 15 w 59"/>
                <a:gd name="T13" fmla="*/ 18 h 33"/>
                <a:gd name="T14" fmla="*/ 41 w 59"/>
                <a:gd name="T15" fmla="*/ 22 h 33"/>
                <a:gd name="T16" fmla="*/ 35 w 59"/>
                <a:gd name="T17" fmla="*/ 8 h 33"/>
                <a:gd name="T18" fmla="*/ 35 w 59"/>
                <a:gd name="T19" fmla="*/ 8 h 33"/>
                <a:gd name="T20" fmla="*/ 35 w 59"/>
                <a:gd name="T21" fmla="*/ 8 h 33"/>
                <a:gd name="T22" fmla="*/ 35 w 59"/>
                <a:gd name="T23" fmla="*/ 7 h 33"/>
                <a:gd name="T24" fmla="*/ 32 w 59"/>
                <a:gd name="T25" fmla="*/ 4 h 33"/>
                <a:gd name="T26" fmla="*/ 20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6" y="0"/>
                    <a:pt x="22" y="1"/>
                    <a:pt x="19" y="1"/>
                  </a:cubicBezTo>
                  <a:cubicBezTo>
                    <a:pt x="7" y="5"/>
                    <a:pt x="0" y="13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8"/>
                    <a:pt x="49" y="6"/>
                    <a:pt x="46" y="5"/>
                  </a:cubicBezTo>
                  <a:cubicBezTo>
                    <a:pt x="42" y="2"/>
                    <a:pt x="36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6" name="Freeform 464"/>
            <p:cNvSpPr>
              <a:spLocks noChangeAspect="1"/>
            </p:cNvSpPr>
            <p:nvPr/>
          </p:nvSpPr>
          <p:spPr bwMode="auto">
            <a:xfrm>
              <a:off x="3708" y="1570"/>
              <a:ext cx="53" cy="75"/>
            </a:xfrm>
            <a:custGeom>
              <a:avLst/>
              <a:gdLst>
                <a:gd name="T0" fmla="*/ 37 w 61"/>
                <a:gd name="T1" fmla="*/ 31 h 86"/>
                <a:gd name="T2" fmla="*/ 37 w 61"/>
                <a:gd name="T3" fmla="*/ 31 h 86"/>
                <a:gd name="T4" fmla="*/ 40 w 61"/>
                <a:gd name="T5" fmla="*/ 21 h 86"/>
                <a:gd name="T6" fmla="*/ 20 w 61"/>
                <a:gd name="T7" fmla="*/ 0 h 86"/>
                <a:gd name="T8" fmla="*/ 0 w 61"/>
                <a:gd name="T9" fmla="*/ 21 h 86"/>
                <a:gd name="T10" fmla="*/ 3 w 61"/>
                <a:gd name="T11" fmla="*/ 31 h 86"/>
                <a:gd name="T12" fmla="*/ 3 w 61"/>
                <a:gd name="T13" fmla="*/ 31 h 86"/>
                <a:gd name="T14" fmla="*/ 3 w 61"/>
                <a:gd name="T15" fmla="*/ 32 h 86"/>
                <a:gd name="T16" fmla="*/ 3 w 61"/>
                <a:gd name="T17" fmla="*/ 32 h 86"/>
                <a:gd name="T18" fmla="*/ 20 w 61"/>
                <a:gd name="T19" fmla="*/ 57 h 86"/>
                <a:gd name="T20" fmla="*/ 37 w 61"/>
                <a:gd name="T21" fmla="*/ 32 h 86"/>
                <a:gd name="T22" fmla="*/ 37 w 61"/>
                <a:gd name="T23" fmla="*/ 32 h 86"/>
                <a:gd name="T24" fmla="*/ 37 w 61"/>
                <a:gd name="T25" fmla="*/ 31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86">
                  <a:moveTo>
                    <a:pt x="56" y="47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3"/>
                    <a:pt x="61" y="37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37"/>
                    <a:pt x="1" y="42"/>
                    <a:pt x="4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57" name="Oval 465"/>
            <p:cNvSpPr>
              <a:spLocks noChangeAspect="1" noChangeArrowheads="1"/>
            </p:cNvSpPr>
            <p:nvPr/>
          </p:nvSpPr>
          <p:spPr bwMode="auto">
            <a:xfrm>
              <a:off x="3723" y="1584"/>
              <a:ext cx="22" cy="21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58" name="Group 497"/>
          <p:cNvGrpSpPr>
            <a:grpSpLocks noChangeAspect="1"/>
          </p:cNvGrpSpPr>
          <p:nvPr/>
        </p:nvGrpSpPr>
        <p:grpSpPr bwMode="auto">
          <a:xfrm>
            <a:off x="4133722" y="1085178"/>
            <a:ext cx="165466" cy="153740"/>
            <a:chOff x="2156" y="1961"/>
            <a:chExt cx="79" cy="74"/>
          </a:xfrm>
        </p:grpSpPr>
        <p:sp>
          <p:nvSpPr>
            <p:cNvPr id="59" name="Freeform 457"/>
            <p:cNvSpPr>
              <a:spLocks noChangeAspect="1"/>
            </p:cNvSpPr>
            <p:nvPr/>
          </p:nvSpPr>
          <p:spPr bwMode="auto">
            <a:xfrm>
              <a:off x="2156" y="2007"/>
              <a:ext cx="52" cy="28"/>
            </a:xfrm>
            <a:custGeom>
              <a:avLst/>
              <a:gdLst>
                <a:gd name="T0" fmla="*/ 20 w 59"/>
                <a:gd name="T1" fmla="*/ 0 h 33"/>
                <a:gd name="T2" fmla="*/ 13 w 59"/>
                <a:gd name="T3" fmla="*/ 1 h 33"/>
                <a:gd name="T4" fmla="*/ 5 w 59"/>
                <a:gd name="T5" fmla="*/ 13 h 33"/>
                <a:gd name="T6" fmla="*/ 15 w 59"/>
                <a:gd name="T7" fmla="*/ 17 h 33"/>
                <a:gd name="T8" fmla="*/ 15 w 59"/>
                <a:gd name="T9" fmla="*/ 17 h 33"/>
                <a:gd name="T10" fmla="*/ 15 w 59"/>
                <a:gd name="T11" fmla="*/ 17 h 33"/>
                <a:gd name="T12" fmla="*/ 15 w 59"/>
                <a:gd name="T13" fmla="*/ 17 h 33"/>
                <a:gd name="T14" fmla="*/ 41 w 59"/>
                <a:gd name="T15" fmla="*/ 20 h 33"/>
                <a:gd name="T16" fmla="*/ 35 w 59"/>
                <a:gd name="T17" fmla="*/ 7 h 33"/>
                <a:gd name="T18" fmla="*/ 35 w 59"/>
                <a:gd name="T19" fmla="*/ 7 h 33"/>
                <a:gd name="T20" fmla="*/ 35 w 59"/>
                <a:gd name="T21" fmla="*/ 6 h 33"/>
                <a:gd name="T22" fmla="*/ 35 w 59"/>
                <a:gd name="T23" fmla="*/ 6 h 33"/>
                <a:gd name="T24" fmla="*/ 32 w 59"/>
                <a:gd name="T25" fmla="*/ 3 h 33"/>
                <a:gd name="T26" fmla="*/ 20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0"/>
                    <a:pt x="19" y="1"/>
                  </a:cubicBezTo>
                  <a:cubicBezTo>
                    <a:pt x="7" y="5"/>
                    <a:pt x="0" y="13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8"/>
                    <a:pt x="49" y="6"/>
                    <a:pt x="46" y="5"/>
                  </a:cubicBezTo>
                  <a:cubicBezTo>
                    <a:pt x="42" y="2"/>
                    <a:pt x="35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60" name="Freeform 458"/>
            <p:cNvSpPr>
              <a:spLocks noChangeAspect="1"/>
            </p:cNvSpPr>
            <p:nvPr/>
          </p:nvSpPr>
          <p:spPr bwMode="auto">
            <a:xfrm>
              <a:off x="2182" y="1961"/>
              <a:ext cx="53" cy="74"/>
            </a:xfrm>
            <a:custGeom>
              <a:avLst/>
              <a:gdLst>
                <a:gd name="T0" fmla="*/ 37 w 61"/>
                <a:gd name="T1" fmla="*/ 29 h 86"/>
                <a:gd name="T2" fmla="*/ 37 w 61"/>
                <a:gd name="T3" fmla="*/ 29 h 86"/>
                <a:gd name="T4" fmla="*/ 40 w 61"/>
                <a:gd name="T5" fmla="*/ 19 h 86"/>
                <a:gd name="T6" fmla="*/ 20 w 61"/>
                <a:gd name="T7" fmla="*/ 0 h 86"/>
                <a:gd name="T8" fmla="*/ 0 w 61"/>
                <a:gd name="T9" fmla="*/ 19 h 86"/>
                <a:gd name="T10" fmla="*/ 3 w 61"/>
                <a:gd name="T11" fmla="*/ 29 h 86"/>
                <a:gd name="T12" fmla="*/ 3 w 61"/>
                <a:gd name="T13" fmla="*/ 29 h 86"/>
                <a:gd name="T14" fmla="*/ 3 w 61"/>
                <a:gd name="T15" fmla="*/ 29 h 86"/>
                <a:gd name="T16" fmla="*/ 3 w 61"/>
                <a:gd name="T17" fmla="*/ 30 h 86"/>
                <a:gd name="T18" fmla="*/ 20 w 61"/>
                <a:gd name="T19" fmla="*/ 55 h 86"/>
                <a:gd name="T20" fmla="*/ 37 w 61"/>
                <a:gd name="T21" fmla="*/ 30 h 86"/>
                <a:gd name="T22" fmla="*/ 37 w 61"/>
                <a:gd name="T23" fmla="*/ 30 h 86"/>
                <a:gd name="T24" fmla="*/ 37 w 61"/>
                <a:gd name="T25" fmla="*/ 29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86">
                  <a:moveTo>
                    <a:pt x="56" y="47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2"/>
                    <a:pt x="61" y="3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36"/>
                    <a:pt x="1" y="42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61" name="Oval 459"/>
            <p:cNvSpPr>
              <a:spLocks noChangeAspect="1" noChangeArrowheads="1"/>
            </p:cNvSpPr>
            <p:nvPr/>
          </p:nvSpPr>
          <p:spPr bwMode="auto">
            <a:xfrm>
              <a:off x="2197" y="1974"/>
              <a:ext cx="22" cy="22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66" name="Group 499"/>
          <p:cNvGrpSpPr>
            <a:grpSpLocks noChangeAspect="1"/>
          </p:cNvGrpSpPr>
          <p:nvPr/>
        </p:nvGrpSpPr>
        <p:grpSpPr bwMode="auto">
          <a:xfrm>
            <a:off x="4007564" y="2348590"/>
            <a:ext cx="177463" cy="170363"/>
            <a:chOff x="1466" y="1008"/>
            <a:chExt cx="78" cy="75"/>
          </a:xfrm>
        </p:grpSpPr>
        <p:sp>
          <p:nvSpPr>
            <p:cNvPr id="67" name="Freeform 481"/>
            <p:cNvSpPr>
              <a:spLocks noChangeAspect="1"/>
            </p:cNvSpPr>
            <p:nvPr/>
          </p:nvSpPr>
          <p:spPr bwMode="auto">
            <a:xfrm>
              <a:off x="1466" y="1054"/>
              <a:ext cx="51" cy="29"/>
            </a:xfrm>
            <a:custGeom>
              <a:avLst/>
              <a:gdLst>
                <a:gd name="T0" fmla="*/ 19 w 59"/>
                <a:gd name="T1" fmla="*/ 0 h 33"/>
                <a:gd name="T2" fmla="*/ 12 w 59"/>
                <a:gd name="T3" fmla="*/ 2 h 33"/>
                <a:gd name="T4" fmla="*/ 5 w 59"/>
                <a:gd name="T5" fmla="*/ 14 h 33"/>
                <a:gd name="T6" fmla="*/ 14 w 59"/>
                <a:gd name="T7" fmla="*/ 18 h 33"/>
                <a:gd name="T8" fmla="*/ 14 w 59"/>
                <a:gd name="T9" fmla="*/ 18 h 33"/>
                <a:gd name="T10" fmla="*/ 14 w 59"/>
                <a:gd name="T11" fmla="*/ 18 h 33"/>
                <a:gd name="T12" fmla="*/ 14 w 59"/>
                <a:gd name="T13" fmla="*/ 18 h 33"/>
                <a:gd name="T14" fmla="*/ 38 w 59"/>
                <a:gd name="T15" fmla="*/ 22 h 33"/>
                <a:gd name="T16" fmla="*/ 33 w 59"/>
                <a:gd name="T17" fmla="*/ 8 h 33"/>
                <a:gd name="T18" fmla="*/ 33 w 59"/>
                <a:gd name="T19" fmla="*/ 8 h 33"/>
                <a:gd name="T20" fmla="*/ 33 w 59"/>
                <a:gd name="T21" fmla="*/ 8 h 33"/>
                <a:gd name="T22" fmla="*/ 33 w 59"/>
                <a:gd name="T23" fmla="*/ 8 h 33"/>
                <a:gd name="T24" fmla="*/ 30 w 59"/>
                <a:gd name="T25" fmla="*/ 4 h 33"/>
                <a:gd name="T26" fmla="*/ 19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1"/>
                    <a:pt x="19" y="2"/>
                  </a:cubicBezTo>
                  <a:cubicBezTo>
                    <a:pt x="7" y="5"/>
                    <a:pt x="0" y="14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9"/>
                    <a:pt x="49" y="7"/>
                    <a:pt x="46" y="5"/>
                  </a:cubicBezTo>
                  <a:cubicBezTo>
                    <a:pt x="42" y="2"/>
                    <a:pt x="35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68" name="Freeform 482"/>
            <p:cNvSpPr>
              <a:spLocks noChangeAspect="1"/>
            </p:cNvSpPr>
            <p:nvPr/>
          </p:nvSpPr>
          <p:spPr bwMode="auto">
            <a:xfrm>
              <a:off x="1491" y="1008"/>
              <a:ext cx="53" cy="75"/>
            </a:xfrm>
            <a:custGeom>
              <a:avLst/>
              <a:gdLst>
                <a:gd name="T0" fmla="*/ 37 w 61"/>
                <a:gd name="T1" fmla="*/ 32 h 86"/>
                <a:gd name="T2" fmla="*/ 37 w 61"/>
                <a:gd name="T3" fmla="*/ 31 h 86"/>
                <a:gd name="T4" fmla="*/ 40 w 61"/>
                <a:gd name="T5" fmla="*/ 21 h 86"/>
                <a:gd name="T6" fmla="*/ 20 w 61"/>
                <a:gd name="T7" fmla="*/ 0 h 86"/>
                <a:gd name="T8" fmla="*/ 0 w 61"/>
                <a:gd name="T9" fmla="*/ 21 h 86"/>
                <a:gd name="T10" fmla="*/ 3 w 61"/>
                <a:gd name="T11" fmla="*/ 31 h 86"/>
                <a:gd name="T12" fmla="*/ 3 w 61"/>
                <a:gd name="T13" fmla="*/ 31 h 86"/>
                <a:gd name="T14" fmla="*/ 3 w 61"/>
                <a:gd name="T15" fmla="*/ 32 h 86"/>
                <a:gd name="T16" fmla="*/ 3 w 61"/>
                <a:gd name="T17" fmla="*/ 32 h 86"/>
                <a:gd name="T18" fmla="*/ 20 w 61"/>
                <a:gd name="T19" fmla="*/ 57 h 86"/>
                <a:gd name="T20" fmla="*/ 37 w 61"/>
                <a:gd name="T21" fmla="*/ 32 h 86"/>
                <a:gd name="T22" fmla="*/ 37 w 61"/>
                <a:gd name="T23" fmla="*/ 32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" h="86">
                  <a:moveTo>
                    <a:pt x="56" y="48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3"/>
                    <a:pt x="61" y="37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37"/>
                    <a:pt x="1" y="42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69" name="Oval 483"/>
            <p:cNvSpPr>
              <a:spLocks noChangeAspect="1" noChangeArrowheads="1"/>
            </p:cNvSpPr>
            <p:nvPr/>
          </p:nvSpPr>
          <p:spPr bwMode="auto">
            <a:xfrm>
              <a:off x="1506" y="1022"/>
              <a:ext cx="22" cy="22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70" name="Group 498"/>
          <p:cNvGrpSpPr>
            <a:grpSpLocks noChangeAspect="1"/>
          </p:cNvGrpSpPr>
          <p:nvPr/>
        </p:nvGrpSpPr>
        <p:grpSpPr bwMode="auto">
          <a:xfrm>
            <a:off x="4073287" y="2931790"/>
            <a:ext cx="169349" cy="159866"/>
            <a:chOff x="1664" y="1349"/>
            <a:chExt cx="78" cy="74"/>
          </a:xfrm>
        </p:grpSpPr>
        <p:sp>
          <p:nvSpPr>
            <p:cNvPr id="71" name="Freeform 472"/>
            <p:cNvSpPr>
              <a:spLocks noChangeAspect="1"/>
            </p:cNvSpPr>
            <p:nvPr/>
          </p:nvSpPr>
          <p:spPr bwMode="auto">
            <a:xfrm>
              <a:off x="1664" y="1395"/>
              <a:ext cx="51" cy="28"/>
            </a:xfrm>
            <a:custGeom>
              <a:avLst/>
              <a:gdLst>
                <a:gd name="T0" fmla="*/ 19 w 59"/>
                <a:gd name="T1" fmla="*/ 0 h 33"/>
                <a:gd name="T2" fmla="*/ 12 w 59"/>
                <a:gd name="T3" fmla="*/ 1 h 33"/>
                <a:gd name="T4" fmla="*/ 5 w 59"/>
                <a:gd name="T5" fmla="*/ 13 h 33"/>
                <a:gd name="T6" fmla="*/ 14 w 59"/>
                <a:gd name="T7" fmla="*/ 17 h 33"/>
                <a:gd name="T8" fmla="*/ 14 w 59"/>
                <a:gd name="T9" fmla="*/ 17 h 33"/>
                <a:gd name="T10" fmla="*/ 14 w 59"/>
                <a:gd name="T11" fmla="*/ 17 h 33"/>
                <a:gd name="T12" fmla="*/ 14 w 59"/>
                <a:gd name="T13" fmla="*/ 17 h 33"/>
                <a:gd name="T14" fmla="*/ 38 w 59"/>
                <a:gd name="T15" fmla="*/ 20 h 33"/>
                <a:gd name="T16" fmla="*/ 33 w 59"/>
                <a:gd name="T17" fmla="*/ 7 h 33"/>
                <a:gd name="T18" fmla="*/ 33 w 59"/>
                <a:gd name="T19" fmla="*/ 7 h 33"/>
                <a:gd name="T20" fmla="*/ 33 w 59"/>
                <a:gd name="T21" fmla="*/ 6 h 33"/>
                <a:gd name="T22" fmla="*/ 33 w 59"/>
                <a:gd name="T23" fmla="*/ 6 h 33"/>
                <a:gd name="T24" fmla="*/ 30 w 59"/>
                <a:gd name="T25" fmla="*/ 3 h 33"/>
                <a:gd name="T26" fmla="*/ 19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1"/>
                    <a:pt x="19" y="1"/>
                  </a:cubicBezTo>
                  <a:cubicBezTo>
                    <a:pt x="7" y="5"/>
                    <a:pt x="0" y="13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8"/>
                    <a:pt x="49" y="6"/>
                    <a:pt x="46" y="5"/>
                  </a:cubicBezTo>
                  <a:cubicBezTo>
                    <a:pt x="42" y="2"/>
                    <a:pt x="36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2" name="Freeform 473"/>
            <p:cNvSpPr>
              <a:spLocks noChangeAspect="1"/>
            </p:cNvSpPr>
            <p:nvPr/>
          </p:nvSpPr>
          <p:spPr bwMode="auto">
            <a:xfrm>
              <a:off x="1689" y="1349"/>
              <a:ext cx="53" cy="74"/>
            </a:xfrm>
            <a:custGeom>
              <a:avLst/>
              <a:gdLst>
                <a:gd name="T0" fmla="*/ 37 w 61"/>
                <a:gd name="T1" fmla="*/ 29 h 86"/>
                <a:gd name="T2" fmla="*/ 37 w 61"/>
                <a:gd name="T3" fmla="*/ 29 h 86"/>
                <a:gd name="T4" fmla="*/ 40 w 61"/>
                <a:gd name="T5" fmla="*/ 20 h 86"/>
                <a:gd name="T6" fmla="*/ 20 w 61"/>
                <a:gd name="T7" fmla="*/ 0 h 86"/>
                <a:gd name="T8" fmla="*/ 0 w 61"/>
                <a:gd name="T9" fmla="*/ 20 h 86"/>
                <a:gd name="T10" fmla="*/ 3 w 61"/>
                <a:gd name="T11" fmla="*/ 29 h 86"/>
                <a:gd name="T12" fmla="*/ 3 w 61"/>
                <a:gd name="T13" fmla="*/ 29 h 86"/>
                <a:gd name="T14" fmla="*/ 3 w 61"/>
                <a:gd name="T15" fmla="*/ 30 h 86"/>
                <a:gd name="T16" fmla="*/ 3 w 61"/>
                <a:gd name="T17" fmla="*/ 30 h 86"/>
                <a:gd name="T18" fmla="*/ 20 w 61"/>
                <a:gd name="T19" fmla="*/ 55 h 86"/>
                <a:gd name="T20" fmla="*/ 37 w 61"/>
                <a:gd name="T21" fmla="*/ 30 h 86"/>
                <a:gd name="T22" fmla="*/ 37 w 61"/>
                <a:gd name="T23" fmla="*/ 30 h 86"/>
                <a:gd name="T24" fmla="*/ 37 w 61"/>
                <a:gd name="T25" fmla="*/ 29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86">
                  <a:moveTo>
                    <a:pt x="56" y="47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2"/>
                    <a:pt x="61" y="37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37"/>
                    <a:pt x="1" y="42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3" name="Oval 474"/>
            <p:cNvSpPr>
              <a:spLocks noChangeAspect="1" noChangeArrowheads="1"/>
            </p:cNvSpPr>
            <p:nvPr/>
          </p:nvSpPr>
          <p:spPr bwMode="auto">
            <a:xfrm>
              <a:off x="1705" y="1363"/>
              <a:ext cx="22" cy="21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75" name="Group 491"/>
          <p:cNvGrpSpPr>
            <a:grpSpLocks noChangeAspect="1"/>
          </p:cNvGrpSpPr>
          <p:nvPr/>
        </p:nvGrpSpPr>
        <p:grpSpPr bwMode="auto">
          <a:xfrm>
            <a:off x="3921666" y="2336829"/>
            <a:ext cx="141987" cy="134162"/>
            <a:chOff x="4305" y="2175"/>
            <a:chExt cx="79" cy="75"/>
          </a:xfrm>
        </p:grpSpPr>
        <p:sp>
          <p:nvSpPr>
            <p:cNvPr id="76" name="Freeform 469"/>
            <p:cNvSpPr>
              <a:spLocks noChangeAspect="1"/>
            </p:cNvSpPr>
            <p:nvPr/>
          </p:nvSpPr>
          <p:spPr bwMode="auto">
            <a:xfrm>
              <a:off x="4305" y="2221"/>
              <a:ext cx="52" cy="29"/>
            </a:xfrm>
            <a:custGeom>
              <a:avLst/>
              <a:gdLst>
                <a:gd name="T0" fmla="*/ 20 w 59"/>
                <a:gd name="T1" fmla="*/ 0 h 33"/>
                <a:gd name="T2" fmla="*/ 13 w 59"/>
                <a:gd name="T3" fmla="*/ 1 h 33"/>
                <a:gd name="T4" fmla="*/ 5 w 59"/>
                <a:gd name="T5" fmla="*/ 14 h 33"/>
                <a:gd name="T6" fmla="*/ 15 w 59"/>
                <a:gd name="T7" fmla="*/ 18 h 33"/>
                <a:gd name="T8" fmla="*/ 15 w 59"/>
                <a:gd name="T9" fmla="*/ 18 h 33"/>
                <a:gd name="T10" fmla="*/ 15 w 59"/>
                <a:gd name="T11" fmla="*/ 18 h 33"/>
                <a:gd name="T12" fmla="*/ 15 w 59"/>
                <a:gd name="T13" fmla="*/ 18 h 33"/>
                <a:gd name="T14" fmla="*/ 41 w 59"/>
                <a:gd name="T15" fmla="*/ 22 h 33"/>
                <a:gd name="T16" fmla="*/ 35 w 59"/>
                <a:gd name="T17" fmla="*/ 8 h 33"/>
                <a:gd name="T18" fmla="*/ 35 w 59"/>
                <a:gd name="T19" fmla="*/ 8 h 33"/>
                <a:gd name="T20" fmla="*/ 35 w 59"/>
                <a:gd name="T21" fmla="*/ 8 h 33"/>
                <a:gd name="T22" fmla="*/ 35 w 59"/>
                <a:gd name="T23" fmla="*/ 8 h 33"/>
                <a:gd name="T24" fmla="*/ 32 w 59"/>
                <a:gd name="T25" fmla="*/ 4 h 33"/>
                <a:gd name="T26" fmla="*/ 20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1"/>
                    <a:pt x="19" y="1"/>
                  </a:cubicBezTo>
                  <a:cubicBezTo>
                    <a:pt x="7" y="5"/>
                    <a:pt x="0" y="14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9"/>
                    <a:pt x="49" y="7"/>
                    <a:pt x="46" y="5"/>
                  </a:cubicBezTo>
                  <a:cubicBezTo>
                    <a:pt x="42" y="2"/>
                    <a:pt x="35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7" name="Freeform 470"/>
            <p:cNvSpPr>
              <a:spLocks noChangeAspect="1"/>
            </p:cNvSpPr>
            <p:nvPr/>
          </p:nvSpPr>
          <p:spPr bwMode="auto">
            <a:xfrm>
              <a:off x="4331" y="2175"/>
              <a:ext cx="53" cy="75"/>
            </a:xfrm>
            <a:custGeom>
              <a:avLst/>
              <a:gdLst>
                <a:gd name="T0" fmla="*/ 37 w 61"/>
                <a:gd name="T1" fmla="*/ 31 h 86"/>
                <a:gd name="T2" fmla="*/ 37 w 61"/>
                <a:gd name="T3" fmla="*/ 31 h 86"/>
                <a:gd name="T4" fmla="*/ 40 w 61"/>
                <a:gd name="T5" fmla="*/ 21 h 86"/>
                <a:gd name="T6" fmla="*/ 20 w 61"/>
                <a:gd name="T7" fmla="*/ 0 h 86"/>
                <a:gd name="T8" fmla="*/ 0 w 61"/>
                <a:gd name="T9" fmla="*/ 21 h 86"/>
                <a:gd name="T10" fmla="*/ 3 w 61"/>
                <a:gd name="T11" fmla="*/ 31 h 86"/>
                <a:gd name="T12" fmla="*/ 3 w 61"/>
                <a:gd name="T13" fmla="*/ 31 h 86"/>
                <a:gd name="T14" fmla="*/ 3 w 61"/>
                <a:gd name="T15" fmla="*/ 32 h 86"/>
                <a:gd name="T16" fmla="*/ 3 w 61"/>
                <a:gd name="T17" fmla="*/ 32 h 86"/>
                <a:gd name="T18" fmla="*/ 20 w 61"/>
                <a:gd name="T19" fmla="*/ 57 h 86"/>
                <a:gd name="T20" fmla="*/ 37 w 61"/>
                <a:gd name="T21" fmla="*/ 32 h 86"/>
                <a:gd name="T22" fmla="*/ 37 w 61"/>
                <a:gd name="T23" fmla="*/ 32 h 86"/>
                <a:gd name="T24" fmla="*/ 37 w 61"/>
                <a:gd name="T25" fmla="*/ 31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86">
                  <a:moveTo>
                    <a:pt x="56" y="47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3"/>
                    <a:pt x="61" y="37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37"/>
                    <a:pt x="1" y="42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8" name="Oval 471"/>
            <p:cNvSpPr>
              <a:spLocks noChangeAspect="1" noChangeArrowheads="1"/>
            </p:cNvSpPr>
            <p:nvPr/>
          </p:nvSpPr>
          <p:spPr bwMode="auto">
            <a:xfrm>
              <a:off x="4346" y="2189"/>
              <a:ext cx="22" cy="21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83" name="Group 491"/>
          <p:cNvGrpSpPr>
            <a:grpSpLocks noChangeAspect="1"/>
          </p:cNvGrpSpPr>
          <p:nvPr/>
        </p:nvGrpSpPr>
        <p:grpSpPr bwMode="auto">
          <a:xfrm>
            <a:off x="3944850" y="2481724"/>
            <a:ext cx="134917" cy="127481"/>
            <a:chOff x="4305" y="2175"/>
            <a:chExt cx="79" cy="75"/>
          </a:xfrm>
        </p:grpSpPr>
        <p:sp>
          <p:nvSpPr>
            <p:cNvPr id="84" name="Freeform 469"/>
            <p:cNvSpPr>
              <a:spLocks noChangeAspect="1"/>
            </p:cNvSpPr>
            <p:nvPr/>
          </p:nvSpPr>
          <p:spPr bwMode="auto">
            <a:xfrm>
              <a:off x="4305" y="2221"/>
              <a:ext cx="52" cy="29"/>
            </a:xfrm>
            <a:custGeom>
              <a:avLst/>
              <a:gdLst>
                <a:gd name="T0" fmla="*/ 20 w 59"/>
                <a:gd name="T1" fmla="*/ 0 h 33"/>
                <a:gd name="T2" fmla="*/ 13 w 59"/>
                <a:gd name="T3" fmla="*/ 1 h 33"/>
                <a:gd name="T4" fmla="*/ 5 w 59"/>
                <a:gd name="T5" fmla="*/ 14 h 33"/>
                <a:gd name="T6" fmla="*/ 15 w 59"/>
                <a:gd name="T7" fmla="*/ 18 h 33"/>
                <a:gd name="T8" fmla="*/ 15 w 59"/>
                <a:gd name="T9" fmla="*/ 18 h 33"/>
                <a:gd name="T10" fmla="*/ 15 w 59"/>
                <a:gd name="T11" fmla="*/ 18 h 33"/>
                <a:gd name="T12" fmla="*/ 15 w 59"/>
                <a:gd name="T13" fmla="*/ 18 h 33"/>
                <a:gd name="T14" fmla="*/ 41 w 59"/>
                <a:gd name="T15" fmla="*/ 22 h 33"/>
                <a:gd name="T16" fmla="*/ 35 w 59"/>
                <a:gd name="T17" fmla="*/ 8 h 33"/>
                <a:gd name="T18" fmla="*/ 35 w 59"/>
                <a:gd name="T19" fmla="*/ 8 h 33"/>
                <a:gd name="T20" fmla="*/ 35 w 59"/>
                <a:gd name="T21" fmla="*/ 8 h 33"/>
                <a:gd name="T22" fmla="*/ 35 w 59"/>
                <a:gd name="T23" fmla="*/ 8 h 33"/>
                <a:gd name="T24" fmla="*/ 32 w 59"/>
                <a:gd name="T25" fmla="*/ 4 h 33"/>
                <a:gd name="T26" fmla="*/ 20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1"/>
                    <a:pt x="19" y="1"/>
                  </a:cubicBezTo>
                  <a:cubicBezTo>
                    <a:pt x="7" y="5"/>
                    <a:pt x="0" y="14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9"/>
                    <a:pt x="49" y="7"/>
                    <a:pt x="46" y="5"/>
                  </a:cubicBezTo>
                  <a:cubicBezTo>
                    <a:pt x="42" y="2"/>
                    <a:pt x="35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5" name="Freeform 470"/>
            <p:cNvSpPr>
              <a:spLocks noChangeAspect="1"/>
            </p:cNvSpPr>
            <p:nvPr/>
          </p:nvSpPr>
          <p:spPr bwMode="auto">
            <a:xfrm>
              <a:off x="4331" y="2175"/>
              <a:ext cx="53" cy="75"/>
            </a:xfrm>
            <a:custGeom>
              <a:avLst/>
              <a:gdLst>
                <a:gd name="T0" fmla="*/ 37 w 61"/>
                <a:gd name="T1" fmla="*/ 31 h 86"/>
                <a:gd name="T2" fmla="*/ 37 w 61"/>
                <a:gd name="T3" fmla="*/ 31 h 86"/>
                <a:gd name="T4" fmla="*/ 40 w 61"/>
                <a:gd name="T5" fmla="*/ 21 h 86"/>
                <a:gd name="T6" fmla="*/ 20 w 61"/>
                <a:gd name="T7" fmla="*/ 0 h 86"/>
                <a:gd name="T8" fmla="*/ 0 w 61"/>
                <a:gd name="T9" fmla="*/ 21 h 86"/>
                <a:gd name="T10" fmla="*/ 3 w 61"/>
                <a:gd name="T11" fmla="*/ 31 h 86"/>
                <a:gd name="T12" fmla="*/ 3 w 61"/>
                <a:gd name="T13" fmla="*/ 31 h 86"/>
                <a:gd name="T14" fmla="*/ 3 w 61"/>
                <a:gd name="T15" fmla="*/ 32 h 86"/>
                <a:gd name="T16" fmla="*/ 3 w 61"/>
                <a:gd name="T17" fmla="*/ 32 h 86"/>
                <a:gd name="T18" fmla="*/ 20 w 61"/>
                <a:gd name="T19" fmla="*/ 57 h 86"/>
                <a:gd name="T20" fmla="*/ 37 w 61"/>
                <a:gd name="T21" fmla="*/ 32 h 86"/>
                <a:gd name="T22" fmla="*/ 37 w 61"/>
                <a:gd name="T23" fmla="*/ 32 h 86"/>
                <a:gd name="T24" fmla="*/ 37 w 61"/>
                <a:gd name="T25" fmla="*/ 31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86">
                  <a:moveTo>
                    <a:pt x="56" y="47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3"/>
                    <a:pt x="61" y="37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37"/>
                    <a:pt x="1" y="42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6" name="Oval 471"/>
            <p:cNvSpPr>
              <a:spLocks noChangeAspect="1" noChangeArrowheads="1"/>
            </p:cNvSpPr>
            <p:nvPr/>
          </p:nvSpPr>
          <p:spPr bwMode="auto">
            <a:xfrm>
              <a:off x="4346" y="2189"/>
              <a:ext cx="22" cy="21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87" name="Group 491"/>
          <p:cNvGrpSpPr>
            <a:grpSpLocks noChangeAspect="1"/>
          </p:cNvGrpSpPr>
          <p:nvPr/>
        </p:nvGrpSpPr>
        <p:grpSpPr bwMode="auto">
          <a:xfrm>
            <a:off x="3872669" y="2859782"/>
            <a:ext cx="150649" cy="142346"/>
            <a:chOff x="4305" y="2175"/>
            <a:chExt cx="79" cy="75"/>
          </a:xfrm>
        </p:grpSpPr>
        <p:sp>
          <p:nvSpPr>
            <p:cNvPr id="88" name="Freeform 469"/>
            <p:cNvSpPr>
              <a:spLocks noChangeAspect="1"/>
            </p:cNvSpPr>
            <p:nvPr/>
          </p:nvSpPr>
          <p:spPr bwMode="auto">
            <a:xfrm>
              <a:off x="4305" y="2221"/>
              <a:ext cx="52" cy="29"/>
            </a:xfrm>
            <a:custGeom>
              <a:avLst/>
              <a:gdLst>
                <a:gd name="T0" fmla="*/ 20 w 59"/>
                <a:gd name="T1" fmla="*/ 0 h 33"/>
                <a:gd name="T2" fmla="*/ 13 w 59"/>
                <a:gd name="T3" fmla="*/ 1 h 33"/>
                <a:gd name="T4" fmla="*/ 5 w 59"/>
                <a:gd name="T5" fmla="*/ 14 h 33"/>
                <a:gd name="T6" fmla="*/ 15 w 59"/>
                <a:gd name="T7" fmla="*/ 18 h 33"/>
                <a:gd name="T8" fmla="*/ 15 w 59"/>
                <a:gd name="T9" fmla="*/ 18 h 33"/>
                <a:gd name="T10" fmla="*/ 15 w 59"/>
                <a:gd name="T11" fmla="*/ 18 h 33"/>
                <a:gd name="T12" fmla="*/ 15 w 59"/>
                <a:gd name="T13" fmla="*/ 18 h 33"/>
                <a:gd name="T14" fmla="*/ 41 w 59"/>
                <a:gd name="T15" fmla="*/ 22 h 33"/>
                <a:gd name="T16" fmla="*/ 35 w 59"/>
                <a:gd name="T17" fmla="*/ 8 h 33"/>
                <a:gd name="T18" fmla="*/ 35 w 59"/>
                <a:gd name="T19" fmla="*/ 8 h 33"/>
                <a:gd name="T20" fmla="*/ 35 w 59"/>
                <a:gd name="T21" fmla="*/ 8 h 33"/>
                <a:gd name="T22" fmla="*/ 35 w 59"/>
                <a:gd name="T23" fmla="*/ 8 h 33"/>
                <a:gd name="T24" fmla="*/ 32 w 59"/>
                <a:gd name="T25" fmla="*/ 4 h 33"/>
                <a:gd name="T26" fmla="*/ 20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1"/>
                    <a:pt x="19" y="1"/>
                  </a:cubicBezTo>
                  <a:cubicBezTo>
                    <a:pt x="7" y="5"/>
                    <a:pt x="0" y="14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9"/>
                    <a:pt x="49" y="7"/>
                    <a:pt x="46" y="5"/>
                  </a:cubicBezTo>
                  <a:cubicBezTo>
                    <a:pt x="42" y="2"/>
                    <a:pt x="35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9" name="Freeform 470"/>
            <p:cNvSpPr>
              <a:spLocks noChangeAspect="1"/>
            </p:cNvSpPr>
            <p:nvPr/>
          </p:nvSpPr>
          <p:spPr bwMode="auto">
            <a:xfrm>
              <a:off x="4331" y="2175"/>
              <a:ext cx="53" cy="75"/>
            </a:xfrm>
            <a:custGeom>
              <a:avLst/>
              <a:gdLst>
                <a:gd name="T0" fmla="*/ 37 w 61"/>
                <a:gd name="T1" fmla="*/ 31 h 86"/>
                <a:gd name="T2" fmla="*/ 37 w 61"/>
                <a:gd name="T3" fmla="*/ 31 h 86"/>
                <a:gd name="T4" fmla="*/ 40 w 61"/>
                <a:gd name="T5" fmla="*/ 21 h 86"/>
                <a:gd name="T6" fmla="*/ 20 w 61"/>
                <a:gd name="T7" fmla="*/ 0 h 86"/>
                <a:gd name="T8" fmla="*/ 0 w 61"/>
                <a:gd name="T9" fmla="*/ 21 h 86"/>
                <a:gd name="T10" fmla="*/ 3 w 61"/>
                <a:gd name="T11" fmla="*/ 31 h 86"/>
                <a:gd name="T12" fmla="*/ 3 w 61"/>
                <a:gd name="T13" fmla="*/ 31 h 86"/>
                <a:gd name="T14" fmla="*/ 3 w 61"/>
                <a:gd name="T15" fmla="*/ 32 h 86"/>
                <a:gd name="T16" fmla="*/ 3 w 61"/>
                <a:gd name="T17" fmla="*/ 32 h 86"/>
                <a:gd name="T18" fmla="*/ 20 w 61"/>
                <a:gd name="T19" fmla="*/ 57 h 86"/>
                <a:gd name="T20" fmla="*/ 37 w 61"/>
                <a:gd name="T21" fmla="*/ 32 h 86"/>
                <a:gd name="T22" fmla="*/ 37 w 61"/>
                <a:gd name="T23" fmla="*/ 32 h 86"/>
                <a:gd name="T24" fmla="*/ 37 w 61"/>
                <a:gd name="T25" fmla="*/ 31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86">
                  <a:moveTo>
                    <a:pt x="56" y="47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3"/>
                    <a:pt x="61" y="37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37"/>
                    <a:pt x="1" y="42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0" name="Oval 471"/>
            <p:cNvSpPr>
              <a:spLocks noChangeAspect="1" noChangeArrowheads="1"/>
            </p:cNvSpPr>
            <p:nvPr/>
          </p:nvSpPr>
          <p:spPr bwMode="auto">
            <a:xfrm>
              <a:off x="4346" y="2189"/>
              <a:ext cx="22" cy="21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95" name="Group 491"/>
          <p:cNvGrpSpPr>
            <a:grpSpLocks noChangeAspect="1"/>
          </p:cNvGrpSpPr>
          <p:nvPr/>
        </p:nvGrpSpPr>
        <p:grpSpPr bwMode="auto">
          <a:xfrm>
            <a:off x="3613112" y="3026638"/>
            <a:ext cx="148285" cy="140113"/>
            <a:chOff x="4305" y="2175"/>
            <a:chExt cx="79" cy="75"/>
          </a:xfrm>
        </p:grpSpPr>
        <p:sp>
          <p:nvSpPr>
            <p:cNvPr id="96" name="Freeform 469"/>
            <p:cNvSpPr>
              <a:spLocks noChangeAspect="1"/>
            </p:cNvSpPr>
            <p:nvPr/>
          </p:nvSpPr>
          <p:spPr bwMode="auto">
            <a:xfrm>
              <a:off x="4305" y="2221"/>
              <a:ext cx="52" cy="29"/>
            </a:xfrm>
            <a:custGeom>
              <a:avLst/>
              <a:gdLst>
                <a:gd name="T0" fmla="*/ 20 w 59"/>
                <a:gd name="T1" fmla="*/ 0 h 33"/>
                <a:gd name="T2" fmla="*/ 13 w 59"/>
                <a:gd name="T3" fmla="*/ 1 h 33"/>
                <a:gd name="T4" fmla="*/ 5 w 59"/>
                <a:gd name="T5" fmla="*/ 14 h 33"/>
                <a:gd name="T6" fmla="*/ 15 w 59"/>
                <a:gd name="T7" fmla="*/ 18 h 33"/>
                <a:gd name="T8" fmla="*/ 15 w 59"/>
                <a:gd name="T9" fmla="*/ 18 h 33"/>
                <a:gd name="T10" fmla="*/ 15 w 59"/>
                <a:gd name="T11" fmla="*/ 18 h 33"/>
                <a:gd name="T12" fmla="*/ 15 w 59"/>
                <a:gd name="T13" fmla="*/ 18 h 33"/>
                <a:gd name="T14" fmla="*/ 41 w 59"/>
                <a:gd name="T15" fmla="*/ 22 h 33"/>
                <a:gd name="T16" fmla="*/ 35 w 59"/>
                <a:gd name="T17" fmla="*/ 8 h 33"/>
                <a:gd name="T18" fmla="*/ 35 w 59"/>
                <a:gd name="T19" fmla="*/ 8 h 33"/>
                <a:gd name="T20" fmla="*/ 35 w 59"/>
                <a:gd name="T21" fmla="*/ 8 h 33"/>
                <a:gd name="T22" fmla="*/ 35 w 59"/>
                <a:gd name="T23" fmla="*/ 8 h 33"/>
                <a:gd name="T24" fmla="*/ 32 w 59"/>
                <a:gd name="T25" fmla="*/ 4 h 33"/>
                <a:gd name="T26" fmla="*/ 20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1"/>
                    <a:pt x="19" y="1"/>
                  </a:cubicBezTo>
                  <a:cubicBezTo>
                    <a:pt x="7" y="5"/>
                    <a:pt x="0" y="14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9"/>
                    <a:pt x="49" y="7"/>
                    <a:pt x="46" y="5"/>
                  </a:cubicBezTo>
                  <a:cubicBezTo>
                    <a:pt x="42" y="2"/>
                    <a:pt x="35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7" name="Freeform 470"/>
            <p:cNvSpPr>
              <a:spLocks noChangeAspect="1"/>
            </p:cNvSpPr>
            <p:nvPr/>
          </p:nvSpPr>
          <p:spPr bwMode="auto">
            <a:xfrm>
              <a:off x="4331" y="2175"/>
              <a:ext cx="53" cy="75"/>
            </a:xfrm>
            <a:custGeom>
              <a:avLst/>
              <a:gdLst>
                <a:gd name="T0" fmla="*/ 37 w 61"/>
                <a:gd name="T1" fmla="*/ 31 h 86"/>
                <a:gd name="T2" fmla="*/ 37 w 61"/>
                <a:gd name="T3" fmla="*/ 31 h 86"/>
                <a:gd name="T4" fmla="*/ 40 w 61"/>
                <a:gd name="T5" fmla="*/ 21 h 86"/>
                <a:gd name="T6" fmla="*/ 20 w 61"/>
                <a:gd name="T7" fmla="*/ 0 h 86"/>
                <a:gd name="T8" fmla="*/ 0 w 61"/>
                <a:gd name="T9" fmla="*/ 21 h 86"/>
                <a:gd name="T10" fmla="*/ 3 w 61"/>
                <a:gd name="T11" fmla="*/ 31 h 86"/>
                <a:gd name="T12" fmla="*/ 3 w 61"/>
                <a:gd name="T13" fmla="*/ 31 h 86"/>
                <a:gd name="T14" fmla="*/ 3 w 61"/>
                <a:gd name="T15" fmla="*/ 32 h 86"/>
                <a:gd name="T16" fmla="*/ 3 w 61"/>
                <a:gd name="T17" fmla="*/ 32 h 86"/>
                <a:gd name="T18" fmla="*/ 20 w 61"/>
                <a:gd name="T19" fmla="*/ 57 h 86"/>
                <a:gd name="T20" fmla="*/ 37 w 61"/>
                <a:gd name="T21" fmla="*/ 32 h 86"/>
                <a:gd name="T22" fmla="*/ 37 w 61"/>
                <a:gd name="T23" fmla="*/ 32 h 86"/>
                <a:gd name="T24" fmla="*/ 37 w 61"/>
                <a:gd name="T25" fmla="*/ 31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86">
                  <a:moveTo>
                    <a:pt x="56" y="47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3"/>
                    <a:pt x="61" y="37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37"/>
                    <a:pt x="1" y="42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8" name="Oval 471"/>
            <p:cNvSpPr>
              <a:spLocks noChangeAspect="1" noChangeArrowheads="1"/>
            </p:cNvSpPr>
            <p:nvPr/>
          </p:nvSpPr>
          <p:spPr bwMode="auto">
            <a:xfrm>
              <a:off x="4346" y="2189"/>
              <a:ext cx="22" cy="21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91" name="Group 491"/>
          <p:cNvGrpSpPr>
            <a:grpSpLocks noChangeAspect="1"/>
          </p:cNvGrpSpPr>
          <p:nvPr/>
        </p:nvGrpSpPr>
        <p:grpSpPr bwMode="auto">
          <a:xfrm>
            <a:off x="3415874" y="3053114"/>
            <a:ext cx="160670" cy="151815"/>
            <a:chOff x="4305" y="2175"/>
            <a:chExt cx="79" cy="75"/>
          </a:xfrm>
        </p:grpSpPr>
        <p:sp>
          <p:nvSpPr>
            <p:cNvPr id="92" name="Freeform 469"/>
            <p:cNvSpPr>
              <a:spLocks noChangeAspect="1"/>
            </p:cNvSpPr>
            <p:nvPr/>
          </p:nvSpPr>
          <p:spPr bwMode="auto">
            <a:xfrm>
              <a:off x="4305" y="2221"/>
              <a:ext cx="52" cy="29"/>
            </a:xfrm>
            <a:custGeom>
              <a:avLst/>
              <a:gdLst>
                <a:gd name="T0" fmla="*/ 20 w 59"/>
                <a:gd name="T1" fmla="*/ 0 h 33"/>
                <a:gd name="T2" fmla="*/ 13 w 59"/>
                <a:gd name="T3" fmla="*/ 1 h 33"/>
                <a:gd name="T4" fmla="*/ 5 w 59"/>
                <a:gd name="T5" fmla="*/ 14 h 33"/>
                <a:gd name="T6" fmla="*/ 15 w 59"/>
                <a:gd name="T7" fmla="*/ 18 h 33"/>
                <a:gd name="T8" fmla="*/ 15 w 59"/>
                <a:gd name="T9" fmla="*/ 18 h 33"/>
                <a:gd name="T10" fmla="*/ 15 w 59"/>
                <a:gd name="T11" fmla="*/ 18 h 33"/>
                <a:gd name="T12" fmla="*/ 15 w 59"/>
                <a:gd name="T13" fmla="*/ 18 h 33"/>
                <a:gd name="T14" fmla="*/ 41 w 59"/>
                <a:gd name="T15" fmla="*/ 22 h 33"/>
                <a:gd name="T16" fmla="*/ 35 w 59"/>
                <a:gd name="T17" fmla="*/ 8 h 33"/>
                <a:gd name="T18" fmla="*/ 35 w 59"/>
                <a:gd name="T19" fmla="*/ 8 h 33"/>
                <a:gd name="T20" fmla="*/ 35 w 59"/>
                <a:gd name="T21" fmla="*/ 8 h 33"/>
                <a:gd name="T22" fmla="*/ 35 w 59"/>
                <a:gd name="T23" fmla="*/ 8 h 33"/>
                <a:gd name="T24" fmla="*/ 32 w 59"/>
                <a:gd name="T25" fmla="*/ 4 h 33"/>
                <a:gd name="T26" fmla="*/ 20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1"/>
                    <a:pt x="19" y="1"/>
                  </a:cubicBezTo>
                  <a:cubicBezTo>
                    <a:pt x="7" y="5"/>
                    <a:pt x="0" y="14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9"/>
                    <a:pt x="49" y="7"/>
                    <a:pt x="46" y="5"/>
                  </a:cubicBezTo>
                  <a:cubicBezTo>
                    <a:pt x="42" y="2"/>
                    <a:pt x="35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3" name="Freeform 470"/>
            <p:cNvSpPr>
              <a:spLocks noChangeAspect="1"/>
            </p:cNvSpPr>
            <p:nvPr/>
          </p:nvSpPr>
          <p:spPr bwMode="auto">
            <a:xfrm>
              <a:off x="4331" y="2175"/>
              <a:ext cx="53" cy="75"/>
            </a:xfrm>
            <a:custGeom>
              <a:avLst/>
              <a:gdLst>
                <a:gd name="T0" fmla="*/ 37 w 61"/>
                <a:gd name="T1" fmla="*/ 31 h 86"/>
                <a:gd name="T2" fmla="*/ 37 w 61"/>
                <a:gd name="T3" fmla="*/ 31 h 86"/>
                <a:gd name="T4" fmla="*/ 40 w 61"/>
                <a:gd name="T5" fmla="*/ 21 h 86"/>
                <a:gd name="T6" fmla="*/ 20 w 61"/>
                <a:gd name="T7" fmla="*/ 0 h 86"/>
                <a:gd name="T8" fmla="*/ 0 w 61"/>
                <a:gd name="T9" fmla="*/ 21 h 86"/>
                <a:gd name="T10" fmla="*/ 3 w 61"/>
                <a:gd name="T11" fmla="*/ 31 h 86"/>
                <a:gd name="T12" fmla="*/ 3 w 61"/>
                <a:gd name="T13" fmla="*/ 31 h 86"/>
                <a:gd name="T14" fmla="*/ 3 w 61"/>
                <a:gd name="T15" fmla="*/ 32 h 86"/>
                <a:gd name="T16" fmla="*/ 3 w 61"/>
                <a:gd name="T17" fmla="*/ 32 h 86"/>
                <a:gd name="T18" fmla="*/ 20 w 61"/>
                <a:gd name="T19" fmla="*/ 57 h 86"/>
                <a:gd name="T20" fmla="*/ 37 w 61"/>
                <a:gd name="T21" fmla="*/ 32 h 86"/>
                <a:gd name="T22" fmla="*/ 37 w 61"/>
                <a:gd name="T23" fmla="*/ 32 h 86"/>
                <a:gd name="T24" fmla="*/ 37 w 61"/>
                <a:gd name="T25" fmla="*/ 31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86">
                  <a:moveTo>
                    <a:pt x="56" y="47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3"/>
                    <a:pt x="61" y="37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37"/>
                    <a:pt x="1" y="42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4" name="Oval 471"/>
            <p:cNvSpPr>
              <a:spLocks noChangeAspect="1" noChangeArrowheads="1"/>
            </p:cNvSpPr>
            <p:nvPr/>
          </p:nvSpPr>
          <p:spPr bwMode="auto">
            <a:xfrm>
              <a:off x="4346" y="2189"/>
              <a:ext cx="22" cy="21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46" name="Group 498"/>
          <p:cNvGrpSpPr>
            <a:grpSpLocks noChangeAspect="1"/>
          </p:cNvGrpSpPr>
          <p:nvPr/>
        </p:nvGrpSpPr>
        <p:grpSpPr bwMode="auto">
          <a:xfrm>
            <a:off x="3555814" y="3054912"/>
            <a:ext cx="169349" cy="191252"/>
            <a:chOff x="1664" y="1349"/>
            <a:chExt cx="78" cy="74"/>
          </a:xfrm>
        </p:grpSpPr>
        <p:sp>
          <p:nvSpPr>
            <p:cNvPr id="47" name="Freeform 472"/>
            <p:cNvSpPr>
              <a:spLocks noChangeAspect="1"/>
            </p:cNvSpPr>
            <p:nvPr/>
          </p:nvSpPr>
          <p:spPr bwMode="auto">
            <a:xfrm>
              <a:off x="1664" y="1395"/>
              <a:ext cx="51" cy="28"/>
            </a:xfrm>
            <a:custGeom>
              <a:avLst/>
              <a:gdLst>
                <a:gd name="T0" fmla="*/ 19 w 59"/>
                <a:gd name="T1" fmla="*/ 0 h 33"/>
                <a:gd name="T2" fmla="*/ 12 w 59"/>
                <a:gd name="T3" fmla="*/ 1 h 33"/>
                <a:gd name="T4" fmla="*/ 5 w 59"/>
                <a:gd name="T5" fmla="*/ 13 h 33"/>
                <a:gd name="T6" fmla="*/ 14 w 59"/>
                <a:gd name="T7" fmla="*/ 17 h 33"/>
                <a:gd name="T8" fmla="*/ 14 w 59"/>
                <a:gd name="T9" fmla="*/ 17 h 33"/>
                <a:gd name="T10" fmla="*/ 14 w 59"/>
                <a:gd name="T11" fmla="*/ 17 h 33"/>
                <a:gd name="T12" fmla="*/ 14 w 59"/>
                <a:gd name="T13" fmla="*/ 17 h 33"/>
                <a:gd name="T14" fmla="*/ 38 w 59"/>
                <a:gd name="T15" fmla="*/ 20 h 33"/>
                <a:gd name="T16" fmla="*/ 33 w 59"/>
                <a:gd name="T17" fmla="*/ 7 h 33"/>
                <a:gd name="T18" fmla="*/ 33 w 59"/>
                <a:gd name="T19" fmla="*/ 7 h 33"/>
                <a:gd name="T20" fmla="*/ 33 w 59"/>
                <a:gd name="T21" fmla="*/ 6 h 33"/>
                <a:gd name="T22" fmla="*/ 33 w 59"/>
                <a:gd name="T23" fmla="*/ 6 h 33"/>
                <a:gd name="T24" fmla="*/ 30 w 59"/>
                <a:gd name="T25" fmla="*/ 3 h 33"/>
                <a:gd name="T26" fmla="*/ 19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1"/>
                    <a:pt x="19" y="1"/>
                  </a:cubicBezTo>
                  <a:cubicBezTo>
                    <a:pt x="7" y="5"/>
                    <a:pt x="0" y="13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8"/>
                    <a:pt x="49" y="6"/>
                    <a:pt x="46" y="5"/>
                  </a:cubicBezTo>
                  <a:cubicBezTo>
                    <a:pt x="42" y="2"/>
                    <a:pt x="36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8" name="Freeform 473"/>
            <p:cNvSpPr>
              <a:spLocks noChangeAspect="1"/>
            </p:cNvSpPr>
            <p:nvPr/>
          </p:nvSpPr>
          <p:spPr bwMode="auto">
            <a:xfrm>
              <a:off x="1689" y="1349"/>
              <a:ext cx="53" cy="74"/>
            </a:xfrm>
            <a:custGeom>
              <a:avLst/>
              <a:gdLst>
                <a:gd name="T0" fmla="*/ 37 w 61"/>
                <a:gd name="T1" fmla="*/ 29 h 86"/>
                <a:gd name="T2" fmla="*/ 37 w 61"/>
                <a:gd name="T3" fmla="*/ 29 h 86"/>
                <a:gd name="T4" fmla="*/ 40 w 61"/>
                <a:gd name="T5" fmla="*/ 20 h 86"/>
                <a:gd name="T6" fmla="*/ 20 w 61"/>
                <a:gd name="T7" fmla="*/ 0 h 86"/>
                <a:gd name="T8" fmla="*/ 0 w 61"/>
                <a:gd name="T9" fmla="*/ 20 h 86"/>
                <a:gd name="T10" fmla="*/ 3 w 61"/>
                <a:gd name="T11" fmla="*/ 29 h 86"/>
                <a:gd name="T12" fmla="*/ 3 w 61"/>
                <a:gd name="T13" fmla="*/ 29 h 86"/>
                <a:gd name="T14" fmla="*/ 3 w 61"/>
                <a:gd name="T15" fmla="*/ 30 h 86"/>
                <a:gd name="T16" fmla="*/ 3 w 61"/>
                <a:gd name="T17" fmla="*/ 30 h 86"/>
                <a:gd name="T18" fmla="*/ 20 w 61"/>
                <a:gd name="T19" fmla="*/ 55 h 86"/>
                <a:gd name="T20" fmla="*/ 37 w 61"/>
                <a:gd name="T21" fmla="*/ 30 h 86"/>
                <a:gd name="T22" fmla="*/ 37 w 61"/>
                <a:gd name="T23" fmla="*/ 30 h 86"/>
                <a:gd name="T24" fmla="*/ 37 w 61"/>
                <a:gd name="T25" fmla="*/ 29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86">
                  <a:moveTo>
                    <a:pt x="56" y="47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2"/>
                    <a:pt x="61" y="37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37"/>
                    <a:pt x="1" y="42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9" name="Oval 474"/>
            <p:cNvSpPr>
              <a:spLocks noChangeAspect="1" noChangeArrowheads="1"/>
            </p:cNvSpPr>
            <p:nvPr/>
          </p:nvSpPr>
          <p:spPr bwMode="auto">
            <a:xfrm>
              <a:off x="1705" y="1363"/>
              <a:ext cx="22" cy="21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grpSp>
        <p:nvGrpSpPr>
          <p:cNvPr id="99" name="Group 491"/>
          <p:cNvGrpSpPr>
            <a:grpSpLocks noChangeAspect="1"/>
          </p:cNvGrpSpPr>
          <p:nvPr/>
        </p:nvGrpSpPr>
        <p:grpSpPr bwMode="auto">
          <a:xfrm>
            <a:off x="3504586" y="3140274"/>
            <a:ext cx="136625" cy="129095"/>
            <a:chOff x="4305" y="2175"/>
            <a:chExt cx="79" cy="75"/>
          </a:xfrm>
        </p:grpSpPr>
        <p:sp>
          <p:nvSpPr>
            <p:cNvPr id="100" name="Freeform 469"/>
            <p:cNvSpPr>
              <a:spLocks noChangeAspect="1"/>
            </p:cNvSpPr>
            <p:nvPr/>
          </p:nvSpPr>
          <p:spPr bwMode="auto">
            <a:xfrm>
              <a:off x="4305" y="2221"/>
              <a:ext cx="52" cy="29"/>
            </a:xfrm>
            <a:custGeom>
              <a:avLst/>
              <a:gdLst>
                <a:gd name="T0" fmla="*/ 20 w 59"/>
                <a:gd name="T1" fmla="*/ 0 h 33"/>
                <a:gd name="T2" fmla="*/ 13 w 59"/>
                <a:gd name="T3" fmla="*/ 1 h 33"/>
                <a:gd name="T4" fmla="*/ 5 w 59"/>
                <a:gd name="T5" fmla="*/ 14 h 33"/>
                <a:gd name="T6" fmla="*/ 15 w 59"/>
                <a:gd name="T7" fmla="*/ 18 h 33"/>
                <a:gd name="T8" fmla="*/ 15 w 59"/>
                <a:gd name="T9" fmla="*/ 18 h 33"/>
                <a:gd name="T10" fmla="*/ 15 w 59"/>
                <a:gd name="T11" fmla="*/ 18 h 33"/>
                <a:gd name="T12" fmla="*/ 15 w 59"/>
                <a:gd name="T13" fmla="*/ 18 h 33"/>
                <a:gd name="T14" fmla="*/ 41 w 59"/>
                <a:gd name="T15" fmla="*/ 22 h 33"/>
                <a:gd name="T16" fmla="*/ 35 w 59"/>
                <a:gd name="T17" fmla="*/ 8 h 33"/>
                <a:gd name="T18" fmla="*/ 35 w 59"/>
                <a:gd name="T19" fmla="*/ 8 h 33"/>
                <a:gd name="T20" fmla="*/ 35 w 59"/>
                <a:gd name="T21" fmla="*/ 8 h 33"/>
                <a:gd name="T22" fmla="*/ 35 w 59"/>
                <a:gd name="T23" fmla="*/ 8 h 33"/>
                <a:gd name="T24" fmla="*/ 32 w 59"/>
                <a:gd name="T25" fmla="*/ 4 h 33"/>
                <a:gd name="T26" fmla="*/ 20 w 59"/>
                <a:gd name="T27" fmla="*/ 0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3">
                  <a:moveTo>
                    <a:pt x="29" y="0"/>
                  </a:moveTo>
                  <a:cubicBezTo>
                    <a:pt x="25" y="0"/>
                    <a:pt x="22" y="1"/>
                    <a:pt x="19" y="1"/>
                  </a:cubicBezTo>
                  <a:cubicBezTo>
                    <a:pt x="7" y="5"/>
                    <a:pt x="0" y="14"/>
                    <a:pt x="8" y="21"/>
                  </a:cubicBezTo>
                  <a:cubicBezTo>
                    <a:pt x="11" y="24"/>
                    <a:pt x="16" y="26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9"/>
                    <a:pt x="49" y="7"/>
                    <a:pt x="46" y="5"/>
                  </a:cubicBezTo>
                  <a:cubicBezTo>
                    <a:pt x="42" y="2"/>
                    <a:pt x="35" y="0"/>
                    <a:pt x="29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01" name="Freeform 470"/>
            <p:cNvSpPr>
              <a:spLocks noChangeAspect="1"/>
            </p:cNvSpPr>
            <p:nvPr/>
          </p:nvSpPr>
          <p:spPr bwMode="auto">
            <a:xfrm>
              <a:off x="4331" y="2175"/>
              <a:ext cx="53" cy="75"/>
            </a:xfrm>
            <a:custGeom>
              <a:avLst/>
              <a:gdLst>
                <a:gd name="T0" fmla="*/ 37 w 61"/>
                <a:gd name="T1" fmla="*/ 31 h 86"/>
                <a:gd name="T2" fmla="*/ 37 w 61"/>
                <a:gd name="T3" fmla="*/ 31 h 86"/>
                <a:gd name="T4" fmla="*/ 40 w 61"/>
                <a:gd name="T5" fmla="*/ 21 h 86"/>
                <a:gd name="T6" fmla="*/ 20 w 61"/>
                <a:gd name="T7" fmla="*/ 0 h 86"/>
                <a:gd name="T8" fmla="*/ 0 w 61"/>
                <a:gd name="T9" fmla="*/ 21 h 86"/>
                <a:gd name="T10" fmla="*/ 3 w 61"/>
                <a:gd name="T11" fmla="*/ 31 h 86"/>
                <a:gd name="T12" fmla="*/ 3 w 61"/>
                <a:gd name="T13" fmla="*/ 31 h 86"/>
                <a:gd name="T14" fmla="*/ 3 w 61"/>
                <a:gd name="T15" fmla="*/ 32 h 86"/>
                <a:gd name="T16" fmla="*/ 3 w 61"/>
                <a:gd name="T17" fmla="*/ 32 h 86"/>
                <a:gd name="T18" fmla="*/ 20 w 61"/>
                <a:gd name="T19" fmla="*/ 57 h 86"/>
                <a:gd name="T20" fmla="*/ 37 w 61"/>
                <a:gd name="T21" fmla="*/ 32 h 86"/>
                <a:gd name="T22" fmla="*/ 37 w 61"/>
                <a:gd name="T23" fmla="*/ 32 h 86"/>
                <a:gd name="T24" fmla="*/ 37 w 61"/>
                <a:gd name="T25" fmla="*/ 31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86">
                  <a:moveTo>
                    <a:pt x="56" y="47"/>
                  </a:moveTo>
                  <a:cubicBezTo>
                    <a:pt x="56" y="47"/>
                    <a:pt x="56" y="47"/>
                    <a:pt x="56" y="47"/>
                  </a:cubicBezTo>
                  <a:cubicBezTo>
                    <a:pt x="59" y="43"/>
                    <a:pt x="61" y="37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37"/>
                    <a:pt x="1" y="42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56" y="48"/>
                    <a:pt x="56" y="48"/>
                  </a:cubicBezTo>
                  <a:lnTo>
                    <a:pt x="56" y="47"/>
                  </a:lnTo>
                  <a:close/>
                </a:path>
              </a:pathLst>
            </a:custGeom>
            <a:solidFill>
              <a:srgbClr val="F8B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02" name="Oval 471"/>
            <p:cNvSpPr>
              <a:spLocks noChangeAspect="1" noChangeArrowheads="1"/>
            </p:cNvSpPr>
            <p:nvPr/>
          </p:nvSpPr>
          <p:spPr bwMode="auto">
            <a:xfrm>
              <a:off x="4346" y="2189"/>
              <a:ext cx="22" cy="21"/>
            </a:xfrm>
            <a:prstGeom prst="ellipse">
              <a:avLst/>
            </a:pr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20176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0" dur="1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6" dur="1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2" dur="15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8" dur="1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4" dur="1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0" dur="15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6" dur="15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58" dur="150" fill="hold"/>
                                        <p:tgtEl>
                                          <p:spTgt spid="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64" dur="15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70" dur="15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76" dur="15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82" dur="150" fill="hold"/>
                                        <p:tgtEl>
                                          <p:spTgt spid="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88" dur="150" fill="hold"/>
                                        <p:tgtEl>
                                          <p:spTgt spid="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 dirty="0"/>
              <a:t>医疗应用</a:t>
            </a:r>
          </a:p>
        </p:txBody>
      </p:sp>
      <p:pic>
        <p:nvPicPr>
          <p:cNvPr id="3074" name="Picture 2" descr="E:\印刷品\INFINITY\2016.07\背面-底部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r="47133"/>
          <a:stretch/>
        </p:blipFill>
        <p:spPr bwMode="auto">
          <a:xfrm>
            <a:off x="1143000" y="3597865"/>
            <a:ext cx="6858000" cy="120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141533" y="681541"/>
            <a:ext cx="6859467" cy="4118855"/>
            <a:chOff x="-1956" y="908720"/>
            <a:chExt cx="9145956" cy="5491807"/>
          </a:xfrm>
        </p:grpSpPr>
        <p:pic>
          <p:nvPicPr>
            <p:cNvPr id="3075" name="Picture 3" descr="E:\印刷品\INFINITY\2017.04\产品型录 第四版需要修改的内容（2017年4月）\INFINITY3-6URC Thyroid Gland of a Sheep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9" b="18707"/>
            <a:stretch/>
          </p:blipFill>
          <p:spPr bwMode="auto">
            <a:xfrm>
              <a:off x="-1956" y="911399"/>
              <a:ext cx="4508836" cy="2797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E:\印刷品\INFINITY\2017.04\产品型录 第四版需要修改的内容（2017年4月）\INFINITY3-3URC Human Cerebral Cortex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47"/>
            <a:stretch/>
          </p:blipFill>
          <p:spPr bwMode="auto">
            <a:xfrm>
              <a:off x="4499992" y="908720"/>
              <a:ext cx="4644008" cy="280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dh01\Desktop\细胞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33"/>
            <a:stretch/>
          </p:blipFill>
          <p:spPr bwMode="auto">
            <a:xfrm>
              <a:off x="-1955" y="3708971"/>
              <a:ext cx="4501948" cy="2691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dh01\Desktop\细胞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72"/>
            <a:stretch/>
          </p:blipFill>
          <p:spPr bwMode="auto">
            <a:xfrm>
              <a:off x="4499993" y="3708971"/>
              <a:ext cx="4644007" cy="2691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113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9"/>
          <a:stretch/>
        </p:blipFill>
        <p:spPr>
          <a:xfrm>
            <a:off x="1143000" y="692524"/>
            <a:ext cx="6878009" cy="41019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/>
              <a:t>半导体</a:t>
            </a:r>
            <a:r>
              <a:rPr lang="zh-CN" altLang="en-US" sz="1800" smtClean="0"/>
              <a:t>晶圆检测</a:t>
            </a:r>
            <a:endParaRPr lang="zh-CN" altLang="en-US" sz="1800" dirty="0"/>
          </a:p>
        </p:txBody>
      </p:sp>
      <p:pic>
        <p:nvPicPr>
          <p:cNvPr id="4098" name="Picture 2" descr="E:\日常设计\2019年\20190423_公司简介PPT更新\晶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11075"/>
            <a:ext cx="4482498" cy="35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 dirty="0"/>
              <a:t>药品检测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"/>
          <a:stretch/>
        </p:blipFill>
        <p:spPr>
          <a:xfrm>
            <a:off x="333453" y="681540"/>
            <a:ext cx="8383644" cy="41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5824"/>
          <a:stretch/>
        </p:blipFill>
        <p:spPr>
          <a:xfrm>
            <a:off x="6228184" y="3245160"/>
            <a:ext cx="2299447" cy="15537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 dirty="0"/>
              <a:t>交通行业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43994"/>
            <a:ext cx="2412198" cy="1553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91" y="987574"/>
            <a:ext cx="6215057" cy="8369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90" y="2013687"/>
            <a:ext cx="6215061" cy="9330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243993"/>
            <a:ext cx="2071687" cy="15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t="1108" r="5932" b="20780"/>
          <a:stretch/>
        </p:blipFill>
        <p:spPr>
          <a:xfrm>
            <a:off x="1151983" y="685801"/>
            <a:ext cx="6858000" cy="41079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 dirty="0"/>
              <a:t>包装印刷行业</a:t>
            </a:r>
          </a:p>
        </p:txBody>
      </p:sp>
      <p:pic>
        <p:nvPicPr>
          <p:cNvPr id="1027" name="Picture 3" descr="F:\旧电脑copy\H\印刷质量检测设备\大张检品机-修图\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2463738"/>
            <a:ext cx="2070008" cy="217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旧电脑copy\H\印刷质量检测设备\烟标\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66" y="897564"/>
            <a:ext cx="3957471" cy="136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旧电脑copy\H\印刷质量检测设备\2013.11.27改版\素材1\适用范围\大张\h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4" r="8627" b="46592"/>
          <a:stretch/>
        </p:blipFill>
        <p:spPr bwMode="auto">
          <a:xfrm>
            <a:off x="4734019" y="2463738"/>
            <a:ext cx="2975537" cy="17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48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60" y="1275606"/>
            <a:ext cx="4244713" cy="28335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 dirty="0"/>
              <a:t>玻璃瓶检测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3"/>
          <a:stretch/>
        </p:blipFill>
        <p:spPr>
          <a:xfrm>
            <a:off x="476735" y="1012831"/>
            <a:ext cx="4057107" cy="338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2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应用领域</a:t>
            </a:r>
            <a:r>
              <a:rPr lang="en-US" altLang="zh-CN" sz="1800" dirty="0"/>
              <a:t>——</a:t>
            </a:r>
            <a:r>
              <a:rPr lang="zh-CN" altLang="en-US" sz="1800" dirty="0"/>
              <a:t>物流行业</a:t>
            </a:r>
          </a:p>
        </p:txBody>
      </p:sp>
      <p:pic>
        <p:nvPicPr>
          <p:cNvPr id="7170" name="Picture 2" descr="E:\研讨会\2019\PPT\PPT中的图\处理后\物流 京东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/>
          <a:stretch/>
        </p:blipFill>
        <p:spPr bwMode="auto">
          <a:xfrm>
            <a:off x="1143000" y="699160"/>
            <a:ext cx="6957392" cy="410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超越产品</a:t>
            </a:r>
          </a:p>
        </p:txBody>
      </p:sp>
      <p:sp>
        <p:nvSpPr>
          <p:cNvPr id="6" name="文本框 19"/>
          <p:cNvSpPr txBox="1"/>
          <p:nvPr/>
        </p:nvSpPr>
        <p:spPr>
          <a:xfrm>
            <a:off x="1143000" y="880433"/>
            <a:ext cx="685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免费的方案咨询及售前售后培训</a:t>
            </a:r>
            <a:endParaRPr lang="zh-CN" altLang="en-US" sz="1500" dirty="0">
              <a:solidFill>
                <a:srgbClr val="152F76"/>
              </a:solidFill>
            </a:endParaRPr>
          </a:p>
        </p:txBody>
      </p:sp>
      <p:pic>
        <p:nvPicPr>
          <p:cNvPr id="1026" name="Picture 2" descr="E:\日常设计\2019年\20190423_公司简介PPT更新\微信图片_201905081658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t="15326"/>
          <a:stretch/>
        </p:blipFill>
        <p:spPr bwMode="auto">
          <a:xfrm>
            <a:off x="611560" y="1563638"/>
            <a:ext cx="3294619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1"/>
          <a:stretch/>
        </p:blipFill>
        <p:spPr>
          <a:xfrm>
            <a:off x="4078288" y="1563638"/>
            <a:ext cx="4473042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研讨会\2019\武汉\微信图片_201903291812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5" r="1737" b="3356"/>
          <a:stretch/>
        </p:blipFill>
        <p:spPr bwMode="auto">
          <a:xfrm>
            <a:off x="1043608" y="1059582"/>
            <a:ext cx="6867998" cy="36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超越产品</a:t>
            </a:r>
          </a:p>
        </p:txBody>
      </p:sp>
      <p:sp>
        <p:nvSpPr>
          <p:cNvPr id="4" name="文本框 14"/>
          <p:cNvSpPr txBox="1"/>
          <p:nvPr/>
        </p:nvSpPr>
        <p:spPr>
          <a:xfrm>
            <a:off x="1143000" y="735546"/>
            <a:ext cx="6858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分享我们的经验</a:t>
            </a:r>
            <a:endParaRPr lang="zh-CN" altLang="en-US" sz="1500" dirty="0">
              <a:solidFill>
                <a:srgbClr val="152F76"/>
              </a:solidFill>
            </a:endParaRPr>
          </a:p>
        </p:txBody>
      </p:sp>
      <p:pic>
        <p:nvPicPr>
          <p:cNvPr id="1028" name="Picture 4" descr="E:\研讨会\2019\成都\微信图片_201904241629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3" t="18006"/>
          <a:stretch/>
        </p:blipFill>
        <p:spPr bwMode="auto">
          <a:xfrm>
            <a:off x="3014445" y="1059582"/>
            <a:ext cx="5130570" cy="36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研讨会\2019\长沙\微信图片_201904121340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7"/>
          <a:stretch/>
        </p:blipFill>
        <p:spPr bwMode="auto">
          <a:xfrm>
            <a:off x="1311625" y="1059582"/>
            <a:ext cx="5576975" cy="36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研讨会\2019\深圳\微信图片_201903291813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1"/>
          <a:stretch/>
        </p:blipFill>
        <p:spPr bwMode="auto">
          <a:xfrm>
            <a:off x="2477728" y="1059582"/>
            <a:ext cx="5476535" cy="36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研讨会\2019\郑州\微信图片_201904241608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5329"/>
          <a:stretch/>
        </p:blipFill>
        <p:spPr bwMode="auto">
          <a:xfrm>
            <a:off x="1684766" y="1059582"/>
            <a:ext cx="5954673" cy="36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63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超越产品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582438"/>
            <a:ext cx="1984211" cy="282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14"/>
          <p:cNvSpPr txBox="1"/>
          <p:nvPr/>
        </p:nvSpPr>
        <p:spPr>
          <a:xfrm>
            <a:off x="1136695" y="739996"/>
            <a:ext cx="6858000" cy="74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n-US" altLang="zh-CN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机器视觉算法与应用</a:t>
            </a:r>
            <a:r>
              <a:rPr lang="en-US" altLang="zh-CN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第一版印刷</a:t>
            </a:r>
            <a:r>
              <a:rPr lang="en-US" altLang="zh-CN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次，销售量超过</a:t>
            </a:r>
            <a:r>
              <a:rPr lang="en-US" altLang="zh-CN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16000</a:t>
            </a:r>
            <a:r>
              <a:rPr lang="zh-CN" altLang="en-US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endParaRPr lang="en-US" altLang="zh-CN" sz="1500" dirty="0">
              <a:solidFill>
                <a:srgbClr val="152F76"/>
              </a:solidFill>
              <a:uFill>
                <a:solidFill/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>
              <a:lnSpc>
                <a:spcPct val="150000"/>
              </a:lnSpc>
            </a:pPr>
            <a:r>
              <a:rPr lang="zh-CN" altLang="en-US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第二版已于</a:t>
            </a:r>
            <a:r>
              <a:rPr lang="en-US" altLang="zh-CN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500" dirty="0">
                <a:solidFill>
                  <a:srgbClr val="152F76"/>
                </a:solidFill>
                <a:uFill>
                  <a:solidFill/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年年中发布</a:t>
            </a:r>
            <a:endParaRPr lang="en-US" altLang="zh-CN" sz="1500" dirty="0">
              <a:solidFill>
                <a:srgbClr val="152F76"/>
              </a:solidFill>
              <a:uFill>
                <a:solidFill/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 descr="E:\日常设计\2019年\20190423_公司简介PPT更新\机器视觉算法与应用封面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66" y="1582438"/>
            <a:ext cx="2087738" cy="2825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7755" y="4515966"/>
            <a:ext cx="7020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第一版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2644" y="4491547"/>
            <a:ext cx="7020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第二版</a:t>
            </a:r>
          </a:p>
        </p:txBody>
      </p:sp>
    </p:spTree>
    <p:extLst>
      <p:ext uri="{BB962C8B-B14F-4D97-AF65-F5344CB8AC3E}">
        <p14:creationId xmlns:p14="http://schemas.microsoft.com/office/powerpoint/2010/main" val="183097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海外营销服务网络</a:t>
            </a:r>
          </a:p>
        </p:txBody>
      </p:sp>
      <p:sp>
        <p:nvSpPr>
          <p:cNvPr id="4" name="文本框 2"/>
          <p:cNvSpPr txBox="1"/>
          <p:nvPr/>
        </p:nvSpPr>
        <p:spPr>
          <a:xfrm>
            <a:off x="1115616" y="4095956"/>
            <a:ext cx="7200800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全球营销网络：</a:t>
            </a:r>
            <a:endParaRPr lang="en-US" altLang="zh-CN" sz="1500" b="1" dirty="0">
              <a:solidFill>
                <a:srgbClr val="152F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英国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、美国、荷兰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、德国、俄罗斯、土耳其、印度、马来西亚、新加坡、泰国、澳大利亚、韩国、日本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E:\日常设计\2020年\0414_PPT更新\代理商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0" b="35721"/>
          <a:stretch/>
        </p:blipFill>
        <p:spPr bwMode="auto">
          <a:xfrm>
            <a:off x="1339107" y="771550"/>
            <a:ext cx="6473254" cy="338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/>
          <p:cNvSpPr/>
          <p:nvPr/>
        </p:nvSpPr>
        <p:spPr>
          <a:xfrm>
            <a:off x="2771800" y="2139702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5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E:\印刷品\教学实验系统\实验系统图片\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10776"/>
          <a:stretch/>
        </p:blipFill>
        <p:spPr bwMode="auto">
          <a:xfrm>
            <a:off x="1193162" y="1162381"/>
            <a:ext cx="6632293" cy="35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超越产品</a:t>
            </a:r>
          </a:p>
        </p:txBody>
      </p:sp>
      <p:sp>
        <p:nvSpPr>
          <p:cNvPr id="6" name="文本框 14"/>
          <p:cNvSpPr txBox="1"/>
          <p:nvPr/>
        </p:nvSpPr>
        <p:spPr>
          <a:xfrm>
            <a:off x="1193163" y="862300"/>
            <a:ext cx="66323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zh-CN" altLang="en-US" sz="15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在高校设立专项奖学金</a:t>
            </a:r>
            <a:r>
              <a:rPr lang="zh-CN" altLang="en-US" sz="1500" dirty="0" smtClean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、捐赠设备</a:t>
            </a:r>
            <a:r>
              <a:rPr lang="zh-CN" altLang="en-US" sz="1500" dirty="0">
                <a:solidFill>
                  <a:srgbClr val="152F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共建实验室</a:t>
            </a:r>
          </a:p>
        </p:txBody>
      </p:sp>
      <p:pic>
        <p:nvPicPr>
          <p:cNvPr id="3074" name="Picture 2" descr="I:\机器视觉科教实验系统\合作院校\杭州电子科技大学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0" r="-238" b="14584"/>
          <a:stretch/>
        </p:blipFill>
        <p:spPr bwMode="auto">
          <a:xfrm>
            <a:off x="1202296" y="1162382"/>
            <a:ext cx="6648072" cy="360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机器视觉科教实验系统\合作院校\常熟理工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8"/>
          <a:stretch/>
        </p:blipFill>
        <p:spPr bwMode="auto">
          <a:xfrm>
            <a:off x="2076159" y="1162382"/>
            <a:ext cx="2580739" cy="35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机器视觉科教实验系统\合作院校\常熟理工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23" y="1162381"/>
            <a:ext cx="2695802" cy="35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印刷品\教学实验系统\201904\图片\图片\华北理工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"/>
          <a:stretch/>
        </p:blipFill>
        <p:spPr bwMode="auto">
          <a:xfrm>
            <a:off x="1184102" y="1162383"/>
            <a:ext cx="6641056" cy="35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31418" b="3042"/>
          <a:stretch/>
        </p:blipFill>
        <p:spPr>
          <a:xfrm>
            <a:off x="827584" y="1162381"/>
            <a:ext cx="725256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4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4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1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3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8058" b="192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388" y="123478"/>
            <a:ext cx="8229600" cy="475562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发展战略规划</a:t>
            </a:r>
          </a:p>
        </p:txBody>
      </p:sp>
      <p:sp>
        <p:nvSpPr>
          <p:cNvPr id="8" name="文本框 2"/>
          <p:cNvSpPr txBox="1"/>
          <p:nvPr/>
        </p:nvSpPr>
        <p:spPr>
          <a:xfrm>
            <a:off x="6516216" y="771550"/>
            <a:ext cx="1840668" cy="185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『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我们的理念</a:t>
            </a:r>
            <a:r>
              <a:rPr lang="en-US" altLang="zh-CN" dirty="0">
                <a:solidFill>
                  <a:schemeClr val="bg1"/>
                </a:solidFill>
              </a:rPr>
              <a:t>』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　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I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　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诚信至上　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　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I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　</a:t>
            </a:r>
            <a:r>
              <a:rPr lang="zh-CN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以人为本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　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　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I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　</a:t>
            </a:r>
            <a:r>
              <a:rPr lang="zh-CN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勤奋务实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　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　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I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　</a:t>
            </a:r>
            <a:r>
              <a:rPr lang="zh-CN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合作共赢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　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　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I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　</a:t>
            </a:r>
            <a:r>
              <a:rPr lang="zh-CN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持续创新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16188" y="2433250"/>
            <a:ext cx="3577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/>
              <a:t>◢</a:t>
            </a:r>
          </a:p>
        </p:txBody>
      </p:sp>
      <p:sp>
        <p:nvSpPr>
          <p:cNvPr id="7" name="矩形 6"/>
          <p:cNvSpPr/>
          <p:nvPr/>
        </p:nvSpPr>
        <p:spPr>
          <a:xfrm>
            <a:off x="5847350" y="3692628"/>
            <a:ext cx="1800493" cy="455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『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我们的愿景</a:t>
            </a:r>
            <a:r>
              <a:rPr lang="en-US" altLang="zh-CN" dirty="0">
                <a:solidFill>
                  <a:schemeClr val="bg1"/>
                </a:solidFill>
              </a:rPr>
              <a:t>』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86635" y="4087022"/>
            <a:ext cx="2536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I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　以图像</a:t>
            </a:r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视觉的应用推动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社会进步</a:t>
            </a:r>
          </a:p>
        </p:txBody>
      </p:sp>
      <p:sp>
        <p:nvSpPr>
          <p:cNvPr id="16" name="矩形 15"/>
          <p:cNvSpPr/>
          <p:nvPr/>
        </p:nvSpPr>
        <p:spPr>
          <a:xfrm>
            <a:off x="4416189" y="2433250"/>
            <a:ext cx="87716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/>
              <a:t>【】『』</a:t>
            </a:r>
            <a:endParaRPr lang="zh-CN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0109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5" y="1383618"/>
            <a:ext cx="40564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 spc="-150">
                <a:gradFill flip="none" rotWithShape="1">
                  <a:gsLst>
                    <a:gs pos="0">
                      <a:srgbClr val="FFC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300" b="0" dirty="0">
                <a:solidFill>
                  <a:schemeClr val="bg1"/>
                </a:solidFill>
                <a:effectLst/>
                <a:latin typeface="Arial Black" pitchFamily="34" charset="0"/>
                <a:cs typeface="Arial" pitchFamily="34" charset="0"/>
                <a:sym typeface="+mn-lt"/>
              </a:rPr>
              <a:t>THANKS</a:t>
            </a:r>
            <a:r>
              <a:rPr lang="zh-CN" altLang="en-US" sz="3300" b="0" dirty="0">
                <a:solidFill>
                  <a:schemeClr val="bg1"/>
                </a:solidFill>
                <a:effectLst/>
                <a:latin typeface="Arial Black" pitchFamily="34" charset="0"/>
                <a:cs typeface="Arial" pitchFamily="34" charset="0"/>
                <a:sym typeface="+mn-lt"/>
              </a:rPr>
              <a:t>！</a:t>
            </a:r>
          </a:p>
        </p:txBody>
      </p:sp>
      <p:pic>
        <p:nvPicPr>
          <p:cNvPr id="4098" name="Picture 2" descr="E:\大恒图像视觉微信公众号\二维码\新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72" y="3397977"/>
            <a:ext cx="974041" cy="97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584513" y="4467624"/>
            <a:ext cx="2214068" cy="336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F8B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客户服务热线：</a:t>
            </a:r>
            <a:r>
              <a:rPr lang="en-US" altLang="zh-CN" sz="1200" b="1" dirty="0">
                <a:solidFill>
                  <a:srgbClr val="F8B6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400-999-7595</a:t>
            </a:r>
            <a:endParaRPr lang="zh-CN" altLang="en-US" sz="1200" b="1" dirty="0">
              <a:solidFill>
                <a:srgbClr val="F8B6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62" y="3397977"/>
            <a:ext cx="981324" cy="9739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87" y="3397977"/>
            <a:ext cx="973973" cy="97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6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质量管理</a:t>
            </a:r>
          </a:p>
        </p:txBody>
      </p:sp>
      <p:sp>
        <p:nvSpPr>
          <p:cNvPr id="4" name="矩形 3"/>
          <p:cNvSpPr/>
          <p:nvPr/>
        </p:nvSpPr>
        <p:spPr>
          <a:xfrm>
            <a:off x="3995936" y="2478555"/>
            <a:ext cx="457250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2002</a:t>
            </a:r>
            <a:r>
              <a:rPr lang="zh-CN" altLang="en-US" sz="21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年首次通过</a:t>
            </a:r>
            <a:r>
              <a:rPr lang="en-US" altLang="zh-CN" sz="21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ISO-9001:2000</a:t>
            </a:r>
            <a:r>
              <a:rPr lang="zh-CN" altLang="en-US" sz="2100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认证</a:t>
            </a:r>
            <a:endParaRPr lang="en-US" altLang="zh-CN" sz="2100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03598"/>
            <a:ext cx="2144214" cy="30605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491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协会组织</a:t>
            </a:r>
          </a:p>
        </p:txBody>
      </p:sp>
      <p:pic>
        <p:nvPicPr>
          <p:cNvPr id="6" name="内容占位符 3" descr="AIA-s.jpg"/>
          <p:cNvPicPr>
            <a:picLocks noChangeAspect="1"/>
          </p:cNvPicPr>
          <p:nvPr/>
        </p:nvPicPr>
        <p:blipFill>
          <a:blip r:embed="rId2" cstate="print"/>
          <a:srcRect l="28409" t="7143" r="34659" b="9524"/>
          <a:stretch>
            <a:fillRect/>
          </a:stretch>
        </p:blipFill>
        <p:spPr>
          <a:xfrm>
            <a:off x="899592" y="1167192"/>
            <a:ext cx="1286753" cy="173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图片 6" descr="IMG_4613副本.jpg"/>
          <p:cNvPicPr>
            <a:picLocks noChangeAspect="1"/>
          </p:cNvPicPr>
          <p:nvPr/>
        </p:nvPicPr>
        <p:blipFill>
          <a:blip r:embed="rId3" cstate="print"/>
          <a:srcRect l="10725" t="10100" r="10625" b="11151"/>
          <a:stretch>
            <a:fillRect/>
          </a:stretch>
        </p:blipFill>
        <p:spPr>
          <a:xfrm>
            <a:off x="3347864" y="1184840"/>
            <a:ext cx="1490624" cy="1693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775838" y="3597864"/>
            <a:ext cx="3687986" cy="101799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zh-CN" altLang="en-US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机器视觉产业联盟理事单位</a:t>
            </a:r>
            <a:endParaRPr lang="en-US" altLang="zh-CN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685800">
              <a:spcBef>
                <a:spcPct val="20000"/>
              </a:spcBef>
              <a:defRPr/>
            </a:pPr>
            <a:r>
              <a:rPr lang="zh-CN" altLang="en-US" dirty="0">
                <a:solidFill>
                  <a:srgbClr val="152F76"/>
                </a:solidFill>
                <a:latin typeface="微软雅黑" pitchFamily="34" charset="-122"/>
                <a:ea typeface="微软雅黑" pitchFamily="34" charset="-122"/>
              </a:rPr>
              <a:t>中国机器人产业联盟成员单位</a:t>
            </a:r>
            <a:endParaRPr lang="en-US" altLang="zh-CN" dirty="0">
              <a:solidFill>
                <a:srgbClr val="152F7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0" name="Picture 2" descr="E:\协会信息\机器人协会\CRIA+中英文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158" y="2339726"/>
            <a:ext cx="2445234" cy="489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E:\协会信息\CMVU\机器视觉产业联盟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158" y="1272202"/>
            <a:ext cx="2445234" cy="68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1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政府支持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9" t="3370"/>
          <a:stretch/>
        </p:blipFill>
        <p:spPr>
          <a:xfrm>
            <a:off x="3491880" y="2859782"/>
            <a:ext cx="2917614" cy="18596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9803" r="9389" b="425"/>
          <a:stretch/>
        </p:blipFill>
        <p:spPr>
          <a:xfrm>
            <a:off x="38735" y="2859782"/>
            <a:ext cx="3312368" cy="18722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7"/>
          <a:stretch/>
        </p:blipFill>
        <p:spPr>
          <a:xfrm>
            <a:off x="38735" y="862187"/>
            <a:ext cx="3429000" cy="187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r="11558"/>
          <a:stretch/>
        </p:blipFill>
        <p:spPr>
          <a:xfrm rot="5400000">
            <a:off x="6991269" y="623641"/>
            <a:ext cx="1870509" cy="23476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r="9316" b="10933"/>
          <a:stretch/>
        </p:blipFill>
        <p:spPr>
          <a:xfrm>
            <a:off x="6533131" y="2859782"/>
            <a:ext cx="2569773" cy="18596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306" y="862187"/>
            <a:ext cx="2701845" cy="187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7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一站式服务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27" y="3291770"/>
            <a:ext cx="863536" cy="9141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2" y="911788"/>
            <a:ext cx="1250360" cy="8159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73" y="2073947"/>
            <a:ext cx="881913" cy="8640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70" y="3216593"/>
            <a:ext cx="980039" cy="1063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44" y="2201924"/>
            <a:ext cx="1094436" cy="6639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37" y="3216593"/>
            <a:ext cx="558775" cy="7711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33313"/>
            <a:ext cx="1274947" cy="7815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87" y="1959291"/>
            <a:ext cx="719428" cy="10042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23" y="1028311"/>
            <a:ext cx="1359517" cy="7093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79528" l="0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20292"/>
          <a:stretch/>
        </p:blipFill>
        <p:spPr>
          <a:xfrm>
            <a:off x="6382102" y="3216593"/>
            <a:ext cx="1206173" cy="108053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36032" y="172703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数字工业相机</a:t>
            </a:r>
          </a:p>
        </p:txBody>
      </p:sp>
      <p:sp>
        <p:nvSpPr>
          <p:cNvPr id="15" name="文本框 24"/>
          <p:cNvSpPr txBox="1"/>
          <p:nvPr/>
        </p:nvSpPr>
        <p:spPr>
          <a:xfrm>
            <a:off x="3305498" y="1727037"/>
            <a:ext cx="857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图像采集卡</a:t>
            </a:r>
          </a:p>
        </p:txBody>
      </p:sp>
      <p:sp>
        <p:nvSpPr>
          <p:cNvPr id="16" name="文本框 25"/>
          <p:cNvSpPr txBox="1"/>
          <p:nvPr/>
        </p:nvSpPr>
        <p:spPr>
          <a:xfrm>
            <a:off x="5147441" y="1722571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高速相机</a:t>
            </a:r>
          </a:p>
        </p:txBody>
      </p:sp>
      <p:sp>
        <p:nvSpPr>
          <p:cNvPr id="17" name="文本框 26"/>
          <p:cNvSpPr txBox="1"/>
          <p:nvPr/>
        </p:nvSpPr>
        <p:spPr>
          <a:xfrm>
            <a:off x="4588553" y="4287023"/>
            <a:ext cx="1674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机器视觉镜头及光学产品</a:t>
            </a:r>
          </a:p>
        </p:txBody>
      </p:sp>
      <p:sp>
        <p:nvSpPr>
          <p:cNvPr id="18" name="文本框 27"/>
          <p:cNvSpPr txBox="1"/>
          <p:nvPr/>
        </p:nvSpPr>
        <p:spPr>
          <a:xfrm>
            <a:off x="3160746" y="296349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机器视觉光源</a:t>
            </a:r>
          </a:p>
        </p:txBody>
      </p:sp>
      <p:sp>
        <p:nvSpPr>
          <p:cNvPr id="19" name="文本框 28"/>
          <p:cNvSpPr txBox="1"/>
          <p:nvPr/>
        </p:nvSpPr>
        <p:spPr>
          <a:xfrm>
            <a:off x="6786523" y="2923513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激光器</a:t>
            </a:r>
          </a:p>
        </p:txBody>
      </p:sp>
      <p:sp>
        <p:nvSpPr>
          <p:cNvPr id="20" name="文本框 29"/>
          <p:cNvSpPr txBox="1"/>
          <p:nvPr/>
        </p:nvSpPr>
        <p:spPr>
          <a:xfrm>
            <a:off x="1506983" y="4281418"/>
            <a:ext cx="998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视觉传感器</a:t>
            </a:r>
          </a:p>
        </p:txBody>
      </p:sp>
      <p:sp>
        <p:nvSpPr>
          <p:cNvPr id="21" name="文本框 30"/>
          <p:cNvSpPr txBox="1"/>
          <p:nvPr/>
        </p:nvSpPr>
        <p:spPr>
          <a:xfrm>
            <a:off x="2820186" y="4279329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机器视觉系统及解决方案</a:t>
            </a:r>
          </a:p>
        </p:txBody>
      </p:sp>
      <p:sp>
        <p:nvSpPr>
          <p:cNvPr id="22" name="文本框 31"/>
          <p:cNvSpPr txBox="1"/>
          <p:nvPr/>
        </p:nvSpPr>
        <p:spPr>
          <a:xfrm>
            <a:off x="1491299" y="2963492"/>
            <a:ext cx="11215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机器视觉软件</a:t>
            </a:r>
          </a:p>
        </p:txBody>
      </p:sp>
      <p:sp>
        <p:nvSpPr>
          <p:cNvPr id="23" name="文本框 32"/>
          <p:cNvSpPr txBox="1"/>
          <p:nvPr/>
        </p:nvSpPr>
        <p:spPr>
          <a:xfrm>
            <a:off x="6523256" y="4279328"/>
            <a:ext cx="9464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工业线缆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01" y="2051406"/>
            <a:ext cx="2839568" cy="1165187"/>
          </a:xfrm>
          <a:prstGeom prst="rect">
            <a:avLst/>
          </a:prstGeom>
        </p:spPr>
      </p:pic>
      <p:sp>
        <p:nvSpPr>
          <p:cNvPr id="25" name="文本框 35"/>
          <p:cNvSpPr txBox="1"/>
          <p:nvPr/>
        </p:nvSpPr>
        <p:spPr>
          <a:xfrm>
            <a:off x="6704671" y="1761057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智能相机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513" y="843558"/>
            <a:ext cx="676111" cy="9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8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9483</TotalTime>
  <Words>1490</Words>
  <Application>Microsoft Office PowerPoint</Application>
  <PresentationFormat>全屏显示(16:9)</PresentationFormat>
  <Paragraphs>251</Paragraphs>
  <Slides>52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5" baseType="lpstr">
      <vt:lpstr>超研澤中鋼筆行楷</vt:lpstr>
      <vt:lpstr>方正兰亭特黑简体</vt:lpstr>
      <vt:lpstr>思源宋体 CN</vt:lpstr>
      <vt:lpstr>宋体</vt:lpstr>
      <vt:lpstr>微软雅黑</vt:lpstr>
      <vt:lpstr>뷰웍스 B</vt:lpstr>
      <vt:lpstr>뷰웍스 M</vt:lpstr>
      <vt:lpstr>Arial</vt:lpstr>
      <vt:lpstr>Arial Black</vt:lpstr>
      <vt:lpstr>Calibri</vt:lpstr>
      <vt:lpstr>Candara</vt:lpstr>
      <vt:lpstr>Wingdings</vt:lpstr>
      <vt:lpstr>Office 主题​​</vt:lpstr>
      <vt:lpstr>中国大恒（集团）有限公司 北京图像视觉技术分公司</vt:lpstr>
      <vt:lpstr>组织结构图</vt:lpstr>
      <vt:lpstr>员工情况</vt:lpstr>
      <vt:lpstr>国内营销服务网络</vt:lpstr>
      <vt:lpstr>海外营销服务网络</vt:lpstr>
      <vt:lpstr>质量管理</vt:lpstr>
      <vt:lpstr>协会组织</vt:lpstr>
      <vt:lpstr>政府支持</vt:lpstr>
      <vt:lpstr>一站式服务</vt:lpstr>
      <vt:lpstr>自产产品-工业相机</vt:lpstr>
      <vt:lpstr>自产产品-工业相机</vt:lpstr>
      <vt:lpstr>自产产品-工业相机</vt:lpstr>
      <vt:lpstr>自产产品-工业相机系列</vt:lpstr>
      <vt:lpstr>自产产品-工业相机系列</vt:lpstr>
      <vt:lpstr>自产产品-工业相机系列</vt:lpstr>
      <vt:lpstr>自产产品-工业相机系列</vt:lpstr>
      <vt:lpstr>自产产品-工业镜头</vt:lpstr>
      <vt:lpstr>自产产品-工业镜头系列</vt:lpstr>
      <vt:lpstr>优质传感器</vt:lpstr>
      <vt:lpstr>自产产品-行业认证</vt:lpstr>
      <vt:lpstr>合作伙伴</vt:lpstr>
      <vt:lpstr>合作伙伴 — </vt:lpstr>
      <vt:lpstr>合作伙伴 — </vt:lpstr>
      <vt:lpstr>合作伙伴 — </vt:lpstr>
      <vt:lpstr>合作伙伴 — </vt:lpstr>
      <vt:lpstr>PowerPoint 演示文稿</vt:lpstr>
      <vt:lpstr>合作伙伴 — </vt:lpstr>
      <vt:lpstr>合作伙伴 — </vt:lpstr>
      <vt:lpstr>合作伙伴 — </vt:lpstr>
      <vt:lpstr>合作伙伴 —镜头厂商 </vt:lpstr>
      <vt:lpstr>应用领域</vt:lpstr>
      <vt:lpstr>应用领域——消费电子产品组装和部件质量检测</vt:lpstr>
      <vt:lpstr>应用领域——显示行业</vt:lpstr>
      <vt:lpstr>应用领域——焊缝跟踪和检测</vt:lpstr>
      <vt:lpstr>应用领域——机器人视觉引导</vt:lpstr>
      <vt:lpstr>应用领域——汽车组装行业</vt:lpstr>
      <vt:lpstr>应用领域——锂电池行业</vt:lpstr>
      <vt:lpstr>应用领域—— 太阳能行业</vt:lpstr>
      <vt:lpstr>应用领域——PCB检测</vt:lpstr>
      <vt:lpstr>应用领域——医疗应用</vt:lpstr>
      <vt:lpstr>应用领域——半导体晶圆检测</vt:lpstr>
      <vt:lpstr>应用领域——药品检测</vt:lpstr>
      <vt:lpstr>应用领域——交通行业</vt:lpstr>
      <vt:lpstr>应用领域——包装印刷行业</vt:lpstr>
      <vt:lpstr>应用领域——玻璃瓶检测</vt:lpstr>
      <vt:lpstr>应用领域——物流行业</vt:lpstr>
      <vt:lpstr>超越产品</vt:lpstr>
      <vt:lpstr>超越产品</vt:lpstr>
      <vt:lpstr>超越产品</vt:lpstr>
      <vt:lpstr>超越产品</vt:lpstr>
      <vt:lpstr>发展战略规划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dh01</dc:creator>
  <cp:lastModifiedBy>Microsoft 帐户</cp:lastModifiedBy>
  <cp:revision>848</cp:revision>
  <dcterms:created xsi:type="dcterms:W3CDTF">2018-02-08T06:48:30Z</dcterms:created>
  <dcterms:modified xsi:type="dcterms:W3CDTF">2022-04-25T07:32:38Z</dcterms:modified>
</cp:coreProperties>
</file>