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bookmarkIdSeed="3">
  <p:sldMasterIdLst>
    <p:sldMasterId id="2147483648" r:id="rId1"/>
    <p:sldMasterId id="2147483653" r:id="rId2"/>
    <p:sldMasterId id="2147483656" r:id="rId3"/>
  </p:sldMasterIdLst>
  <p:notesMasterIdLst>
    <p:notesMasterId r:id="rId10"/>
  </p:notesMasterIdLst>
  <p:handoutMasterIdLst>
    <p:handoutMasterId r:id="rId11"/>
  </p:handoutMasterIdLst>
  <p:sldIdLst>
    <p:sldId id="2091" r:id="rId4"/>
    <p:sldId id="1842" r:id="rId5"/>
    <p:sldId id="2113" r:id="rId6"/>
    <p:sldId id="2020" r:id="rId7"/>
    <p:sldId id="2026" r:id="rId8"/>
    <p:sldId id="2112" r:id="rId9"/>
  </p:sldIdLst>
  <p:sldSz cx="12195175" cy="6859588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700" kern="1200">
        <a:solidFill>
          <a:srgbClr val="990000"/>
        </a:solidFill>
        <a:latin typeface="FrutigerNext LT Medium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412824A-5E87-47FF-AC8D-5B5B74617AAA}">
          <p14:sldIdLst>
            <p14:sldId id="2091"/>
            <p14:sldId id="1842"/>
            <p14:sldId id="2113"/>
            <p14:sldId id="2020"/>
            <p14:sldId id="2026"/>
            <p14:sldId id="21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8">
          <p15:clr>
            <a:srgbClr val="A4A3A4"/>
          </p15:clr>
        </p15:guide>
        <p15:guide id="2" orient="horz" pos="666">
          <p15:clr>
            <a:srgbClr val="A4A3A4"/>
          </p15:clr>
        </p15:guide>
        <p15:guide id="3" orient="horz" pos="446">
          <p15:clr>
            <a:srgbClr val="A4A3A4"/>
          </p15:clr>
        </p15:guide>
        <p15:guide id="4" orient="horz" pos="3214">
          <p15:clr>
            <a:srgbClr val="A4A3A4"/>
          </p15:clr>
        </p15:guide>
        <p15:guide id="5" pos="617">
          <p15:clr>
            <a:srgbClr val="A4A3A4"/>
          </p15:clr>
        </p15:guide>
        <p15:guide id="6" pos="3918">
          <p15:clr>
            <a:srgbClr val="A4A3A4"/>
          </p15:clr>
        </p15:guide>
        <p15:guide id="7" pos="26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06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42F"/>
    <a:srgbClr val="FFFFC9"/>
    <a:srgbClr val="D4ECBA"/>
    <a:srgbClr val="9BE5FF"/>
    <a:srgbClr val="1B02AE"/>
    <a:srgbClr val="BCBCF2"/>
    <a:srgbClr val="FFEDC9"/>
    <a:srgbClr val="FFD9D9"/>
    <a:srgbClr val="FFF4DD"/>
    <a:srgbClr val="EB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200" y="72"/>
      </p:cViewPr>
      <p:guideLst>
        <p:guide orient="horz" pos="3588"/>
        <p:guide orient="horz" pos="666"/>
        <p:guide orient="horz" pos="446"/>
        <p:guide orient="horz" pos="3214"/>
        <p:guide pos="617"/>
        <p:guide pos="3918"/>
        <p:guide pos="26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 snapToGrid="0" snapToObjects="1">
      <p:cViewPr varScale="1">
        <p:scale>
          <a:sx n="60" d="100"/>
          <a:sy n="60" d="100"/>
        </p:scale>
        <p:origin x="-2922" y="-78"/>
      </p:cViewPr>
      <p:guideLst>
        <p:guide orient="horz" pos="3126"/>
        <p:guide pos="2141"/>
        <p:guide orient="horz" pos="3206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F766-B405-44ED-A2EE-7BA0B5009B06}" type="datetimeFigureOut">
              <a:rPr lang="zh-CN" altLang="en-US" smtClean="0"/>
              <a:t>2024/5/7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1CF33-7D12-4B71-986A-474C7B91F28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t" anchorCtr="0" compatLnSpc="1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t" anchorCtr="0" compatLnSpc="1"/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1155"/>
            <a:ext cx="5208261" cy="4605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309"/>
            <a:ext cx="3076855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b" anchorCtr="0" compatLnSpc="1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2309"/>
            <a:ext cx="3076854" cy="512304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7" tIns="47393" rIns="94787" bIns="47393" numCol="1" anchor="b" anchorCtr="0" compatLnSpc="1"/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1BF2A5D-5112-4B38-BB0A-83E7009553BC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t>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BF2A5D-5112-4B38-BB0A-83E7009553BC}" type="slidenum">
              <a:rPr lang="zh-CN" altLang="en-US" smtClean="0"/>
              <a:t>6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-8468" y="776289"/>
            <a:ext cx="9432685" cy="3817937"/>
          </a:xfrm>
          <a:custGeom>
            <a:avLst/>
            <a:gdLst>
              <a:gd name="T0" fmla="*/ 1036 w 1217"/>
              <a:gd name="T1" fmla="*/ 655 h 655"/>
              <a:gd name="T2" fmla="*/ 1217 w 1217"/>
              <a:gd name="T3" fmla="*/ 0 h 655"/>
              <a:gd name="T4" fmla="*/ 0 w 1217"/>
              <a:gd name="T5" fmla="*/ 0 h 655"/>
              <a:gd name="T6" fmla="*/ 0 w 1217"/>
              <a:gd name="T7" fmla="*/ 655 h 655"/>
              <a:gd name="T8" fmla="*/ 1036 w 1217"/>
              <a:gd name="T9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7" h="655">
                <a:moveTo>
                  <a:pt x="1036" y="655"/>
                </a:moveTo>
                <a:cubicBezTo>
                  <a:pt x="1164" y="343"/>
                  <a:pt x="1206" y="133"/>
                  <a:pt x="1217" y="0"/>
                </a:cubicBezTo>
                <a:cubicBezTo>
                  <a:pt x="1217" y="0"/>
                  <a:pt x="0" y="0"/>
                  <a:pt x="0" y="0"/>
                </a:cubicBezTo>
                <a:cubicBezTo>
                  <a:pt x="0" y="655"/>
                  <a:pt x="0" y="655"/>
                  <a:pt x="0" y="655"/>
                </a:cubicBezTo>
                <a:cubicBezTo>
                  <a:pt x="0" y="655"/>
                  <a:pt x="1036" y="655"/>
                  <a:pt x="1036" y="655"/>
                </a:cubicBezTo>
                <a:close/>
              </a:path>
            </a:pathLst>
          </a:custGeom>
          <a:gradFill flip="none" rotWithShape="1">
            <a:gsLst>
              <a:gs pos="0">
                <a:srgbClr val="595656"/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3600">
              <a:latin typeface="FrutigerNext LT Medium" pitchFamily="34" charset="0"/>
            </a:endParaRPr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8657918" y="776289"/>
            <a:ext cx="3541491" cy="3817937"/>
          </a:xfrm>
          <a:custGeom>
            <a:avLst/>
            <a:gdLst>
              <a:gd name="T0" fmla="*/ 0 w 457"/>
              <a:gd name="T1" fmla="*/ 2147483647 h 655"/>
              <a:gd name="T2" fmla="*/ 2147483647 w 457"/>
              <a:gd name="T3" fmla="*/ 0 h 655"/>
              <a:gd name="T4" fmla="*/ 2147483647 w 457"/>
              <a:gd name="T5" fmla="*/ 0 h 655"/>
              <a:gd name="T6" fmla="*/ 2147483647 w 457"/>
              <a:gd name="T7" fmla="*/ 2147483647 h 655"/>
              <a:gd name="T8" fmla="*/ 0 w 45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7" h="655">
                <a:moveTo>
                  <a:pt x="0" y="655"/>
                </a:moveTo>
                <a:cubicBezTo>
                  <a:pt x="73" y="305"/>
                  <a:pt x="162" y="108"/>
                  <a:pt x="228" y="0"/>
                </a:cubicBezTo>
                <a:cubicBezTo>
                  <a:pt x="228" y="0"/>
                  <a:pt x="457" y="0"/>
                  <a:pt x="457" y="0"/>
                </a:cubicBezTo>
                <a:cubicBezTo>
                  <a:pt x="457" y="655"/>
                  <a:pt x="457" y="655"/>
                  <a:pt x="457" y="655"/>
                </a:cubicBezTo>
                <a:lnTo>
                  <a:pt x="0" y="655"/>
                </a:lnTo>
                <a:close/>
              </a:path>
            </a:pathLst>
          </a:custGeom>
          <a:gradFill rotWithShape="0">
            <a:gsLst>
              <a:gs pos="0">
                <a:srgbClr val="E76B28"/>
              </a:gs>
              <a:gs pos="100000">
                <a:srgbClr val="B600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3600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914479" y="2073072"/>
            <a:ext cx="7833330" cy="840150"/>
          </a:xfrm>
        </p:spPr>
        <p:txBody>
          <a:bodyPr anchor="t">
            <a:spAutoFit/>
          </a:bodyPr>
          <a:lstStyle>
            <a:lvl1pPr algn="l">
              <a:defRPr sz="4935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2363" y="3182939"/>
            <a:ext cx="7076630" cy="866775"/>
          </a:xfrm>
        </p:spPr>
        <p:txBody>
          <a:bodyPr lIns="80058" tIns="40029" rIns="80058" bIns="40029"/>
          <a:lstStyle>
            <a:lvl1pPr marL="0" indent="0" algn="ctr">
              <a:buFont typeface="Wingdings" panose="05000000000000000000" pitchFamily="2" charset="2"/>
              <a:buNone/>
              <a:defRPr sz="2800" b="0">
                <a:solidFill>
                  <a:schemeClr val="bg1"/>
                </a:solidFill>
                <a:latin typeface="华文细黑" panose="02010600040101010101" pitchFamily="2" charset="-122"/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912363" y="282576"/>
            <a:ext cx="2845047" cy="474663"/>
          </a:xfrm>
          <a:prstGeom prst="rect">
            <a:avLst/>
          </a:prstGeom>
        </p:spPr>
        <p:txBody>
          <a:bodyPr lIns="80058" tIns="40029" rIns="80058" bIns="40029"/>
          <a:lstStyle>
            <a:lvl1pPr>
              <a:lnSpc>
                <a:spcPct val="100000"/>
              </a:lnSpc>
              <a:defRPr>
                <a:latin typeface="FrutigerNext LT Regular" pitchFamily="34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pic>
        <p:nvPicPr>
          <p:cNvPr id="8" name="Picture 7" descr="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1219305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8060966" y="6418263"/>
            <a:ext cx="121295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1pPr>
            <a:lvl2pPr marL="742950" indent="-28575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2pPr>
            <a:lvl3pPr marL="11430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3pPr>
            <a:lvl4pPr marL="16002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4pPr>
            <a:lvl5pPr marL="20574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A73E4204-6253-4403-AEE5-1972BFA502CC}" type="slidenum">
              <a:rPr lang="zh-CN" altLang="en-US" sz="1335" smtClean="0">
                <a:solidFill>
                  <a:srgbClr val="7F7F7F"/>
                </a:solidFill>
              </a:rPr>
              <a:t>‹#›</a:t>
            </a:fld>
            <a:endParaRPr lang="zh-CN" altLang="en-US" sz="1335" dirty="0">
              <a:solidFill>
                <a:srgbClr val="7F7F7F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-1" y="6223001"/>
            <a:ext cx="874803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1600" dirty="0">
                <a:solidFill>
                  <a:srgbClr val="7F7F7F"/>
                </a:solidFill>
              </a:rPr>
              <a:t>Suzhou Truteck Intelligence Technology</a:t>
            </a:r>
            <a:r>
              <a:rPr lang="en-US" altLang="zh-CN" sz="1600" baseline="0" dirty="0">
                <a:solidFill>
                  <a:srgbClr val="7F7F7F"/>
                </a:solidFill>
              </a:rPr>
              <a:t> Co., Ltd.</a:t>
            </a:r>
            <a:endParaRPr lang="en-US" altLang="zh-CN" sz="1600" dirty="0">
              <a:solidFill>
                <a:srgbClr val="7F7F7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92" y="6288528"/>
            <a:ext cx="1440000" cy="505532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 bwMode="auto">
          <a:xfrm flipV="1">
            <a:off x="0" y="894750"/>
            <a:ext cx="12195175" cy="135423"/>
          </a:xfrm>
          <a:prstGeom prst="rect">
            <a:avLst/>
          </a:prstGeom>
          <a:solidFill>
            <a:srgbClr val="E76B28"/>
          </a:solidFill>
          <a:ln>
            <a:noFill/>
          </a:ln>
          <a:effectLst/>
        </p:spPr>
        <p:txBody>
          <a:bodyPr vert="horz" wrap="square" lIns="48004" tIns="52807" rIns="48004" bIns="52807" numCol="1" rtlCol="0" anchor="t" anchorCtr="0" compatLnSpc="1">
            <a:noAutofit/>
          </a:bodyPr>
          <a:lstStyle/>
          <a:p>
            <a:pPr marL="0" marR="0" indent="0" algn="l" defTabSz="10687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kumimoji="0" lang="zh-CN" altLang="en-US" sz="3600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FrutigerNext LT Medium" pitchFamily="34" charset="0"/>
              <a:ea typeface="黑体" panose="02010609060101010101" pitchFamily="49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0719" y="31788"/>
            <a:ext cx="10330229" cy="871537"/>
          </a:xfrm>
        </p:spPr>
        <p:txBody>
          <a:bodyPr/>
          <a:lstStyle>
            <a:lvl1pPr>
              <a:defRPr sz="4265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92" y="6288528"/>
            <a:ext cx="1440000" cy="505532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0026" y="430213"/>
            <a:ext cx="10330229" cy="87153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0026" y="1643063"/>
            <a:ext cx="10575784" cy="4194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0"/>
            <a:ext cx="12193057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870026" y="430213"/>
            <a:ext cx="10330229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58" tIns="40029" rIns="80058" bIns="4002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0026" y="1643063"/>
            <a:ext cx="10575784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74" tIns="40036" rIns="80074" bIns="4003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8060966" y="6418263"/>
            <a:ext cx="1212956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1pPr>
            <a:lvl2pPr marL="742950" indent="-28575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2pPr>
            <a:lvl3pPr marL="11430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3pPr>
            <a:lvl4pPr marL="16002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4pPr>
            <a:lvl5pPr marL="2057400" indent="-228600" eaLnBrk="0" hangingPunct="0"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990000"/>
                </a:solidFill>
                <a:latin typeface="FrutigerNext LT Medium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A73E4204-6253-4403-AEE5-1972BFA502CC}" type="slidenum">
              <a:rPr lang="zh-CN" altLang="en-US" sz="1335" smtClean="0">
                <a:solidFill>
                  <a:srgbClr val="7F7F7F"/>
                </a:solidFill>
              </a:rPr>
              <a:t>‹#›</a:t>
            </a:fld>
            <a:endParaRPr lang="zh-CN" altLang="en-US" sz="1335" dirty="0">
              <a:solidFill>
                <a:srgbClr val="7F7F7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1" y="6223001"/>
            <a:ext cx="874803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1600" dirty="0">
                <a:solidFill>
                  <a:srgbClr val="7F7F7F"/>
                </a:solidFill>
              </a:rPr>
              <a:t>Suzhou Truteck Intelligence Technology</a:t>
            </a:r>
            <a:r>
              <a:rPr lang="en-US" altLang="zh-CN" sz="1600" baseline="0" dirty="0">
                <a:solidFill>
                  <a:srgbClr val="7F7F7F"/>
                </a:solidFill>
              </a:rPr>
              <a:t> Co., Ltd.</a:t>
            </a:r>
            <a:endParaRPr lang="en-US" altLang="zh-CN" sz="16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advClick="0"/>
  <p:hf hdr="0" ftr="0" dt="0"/>
  <p:txStyles>
    <p:titleStyle>
      <a:lvl1pPr algn="l" defTabSz="1068705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+mj-lt"/>
          <a:ea typeface="+mj-ea"/>
          <a:cs typeface="+mj-cs"/>
        </a:defRPr>
      </a:lvl1pPr>
      <a:lvl2pPr algn="l" defTabSz="1068705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anose="02010609060101010101" pitchFamily="49" charset="-122"/>
        </a:defRPr>
      </a:lvl2pPr>
      <a:lvl3pPr algn="l" defTabSz="1068705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anose="02010609060101010101" pitchFamily="49" charset="-122"/>
        </a:defRPr>
      </a:lvl3pPr>
      <a:lvl4pPr algn="l" defTabSz="1068705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anose="02010609060101010101" pitchFamily="49" charset="-122"/>
        </a:defRPr>
      </a:lvl4pPr>
      <a:lvl5pPr algn="l" defTabSz="1068705" rtl="0" eaLnBrk="0" fontAlgn="base" hangingPunct="0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FrutigerNext LT Medium" pitchFamily="34" charset="0"/>
          <a:ea typeface="黑体" panose="02010609060101010101" pitchFamily="49" charset="-122"/>
        </a:defRPr>
      </a:lvl5pPr>
      <a:lvl6pPr marL="609600" algn="l" defTabSz="1068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6pPr>
      <a:lvl7pPr marL="1219200" algn="l" defTabSz="1068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7pPr>
      <a:lvl8pPr marL="1828800" algn="l" defTabSz="1068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8pPr>
      <a:lvl9pPr marL="2438400" algn="l" defTabSz="1068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黑体" panose="02010609060101010101" pitchFamily="49" charset="-122"/>
        </a:defRPr>
      </a:lvl9pPr>
    </p:titleStyle>
    <p:bodyStyle>
      <a:lvl1pPr marL="400050" indent="-400050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anose="05000000000000000000" pitchFamily="2" charset="2"/>
        <a:buChar char="l"/>
        <a:defRPr sz="2535" b="1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645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anose="05000000000000000000" pitchFamily="2" charset="2"/>
        <a:buChar char="p"/>
        <a:defRPr sz="2265">
          <a:solidFill>
            <a:schemeClr val="tx1"/>
          </a:solidFill>
          <a:latin typeface="+mn-lt"/>
          <a:ea typeface="+mn-ea"/>
        </a:defRPr>
      </a:lvl2pPr>
      <a:lvl3pPr marL="1337945" indent="-268605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anose="05000000000000000000" pitchFamily="2" charset="2"/>
        <a:buChar char="n"/>
        <a:defRPr sz="2135">
          <a:solidFill>
            <a:schemeClr val="tx1"/>
          </a:solidFill>
          <a:latin typeface="FrutigerNext LT Light" pitchFamily="34" charset="0"/>
          <a:ea typeface="+mn-ea"/>
        </a:defRPr>
      </a:lvl3pPr>
      <a:lvl4pPr marL="1871345" indent="-268605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865">
          <a:solidFill>
            <a:schemeClr val="tx1"/>
          </a:solidFill>
          <a:latin typeface="+mj-lt"/>
          <a:ea typeface="+mn-ea"/>
        </a:defRPr>
      </a:lvl4pPr>
      <a:lvl5pPr marL="2404745" indent="-266700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600">
          <a:solidFill>
            <a:schemeClr val="tx1"/>
          </a:solidFill>
          <a:latin typeface="+mj-lt"/>
          <a:ea typeface="+mn-ea"/>
        </a:defRPr>
      </a:lvl5pPr>
      <a:lvl6pPr marL="30143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6pPr>
      <a:lvl7pPr marL="36239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7pPr>
      <a:lvl8pPr marL="42335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8pPr>
      <a:lvl9pPr marL="48431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6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3091246"/>
            <a:ext cx="246268" cy="67709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1" tIns="60955" rIns="121911" bIns="60955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lang="zh-CN" altLang="en-US" sz="3600">
              <a:ea typeface="黑体" panose="02010609060101010101" pitchFamily="49" charset="-122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0026" y="638175"/>
            <a:ext cx="10575784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74" tIns="40036" rIns="80074" bIns="40036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0026" y="1643063"/>
            <a:ext cx="10575784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074" tIns="40036" rIns="80074" bIns="40036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 advClick="0"/>
  <p:hf hdr="0" ftr="0" dt="0"/>
  <p:txStyles>
    <p:titleStyle>
      <a:lvl1pPr algn="l" defTabSz="1068705" rtl="0" eaLnBrk="0" fontAlgn="base" hangingPunct="0">
        <a:spcBef>
          <a:spcPct val="0"/>
        </a:spcBef>
        <a:spcAft>
          <a:spcPct val="0"/>
        </a:spcAft>
        <a:defRPr sz="4665">
          <a:solidFill>
            <a:srgbClr val="006699"/>
          </a:solidFill>
          <a:latin typeface="+mj-lt"/>
          <a:ea typeface="+mj-ea"/>
          <a:cs typeface="+mj-cs"/>
        </a:defRPr>
      </a:lvl1pPr>
      <a:lvl2pPr algn="l" defTabSz="1068705" rtl="0" eaLnBrk="0" fontAlgn="base" hangingPunct="0">
        <a:spcBef>
          <a:spcPct val="0"/>
        </a:spcBef>
        <a:spcAft>
          <a:spcPct val="0"/>
        </a:spcAft>
        <a:defRPr sz="4665">
          <a:solidFill>
            <a:srgbClr val="006699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defTabSz="1068705" rtl="0" eaLnBrk="0" fontAlgn="base" hangingPunct="0">
        <a:spcBef>
          <a:spcPct val="0"/>
        </a:spcBef>
        <a:spcAft>
          <a:spcPct val="0"/>
        </a:spcAft>
        <a:defRPr sz="4665">
          <a:solidFill>
            <a:srgbClr val="006699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defTabSz="1068705" rtl="0" eaLnBrk="0" fontAlgn="base" hangingPunct="0">
        <a:spcBef>
          <a:spcPct val="0"/>
        </a:spcBef>
        <a:spcAft>
          <a:spcPct val="0"/>
        </a:spcAft>
        <a:defRPr sz="4665">
          <a:solidFill>
            <a:srgbClr val="006699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defTabSz="1068705" rtl="0" eaLnBrk="0" fontAlgn="base" hangingPunct="0">
        <a:spcBef>
          <a:spcPct val="0"/>
        </a:spcBef>
        <a:spcAft>
          <a:spcPct val="0"/>
        </a:spcAft>
        <a:defRPr sz="4665">
          <a:solidFill>
            <a:srgbClr val="006699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609600" algn="l" defTabSz="1068705" rtl="0" fontAlgn="base">
        <a:spcBef>
          <a:spcPct val="0"/>
        </a:spcBef>
        <a:spcAft>
          <a:spcPct val="0"/>
        </a:spcAft>
        <a:defRPr sz="4665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1219200" algn="l" defTabSz="1068705" rtl="0" fontAlgn="base">
        <a:spcBef>
          <a:spcPct val="0"/>
        </a:spcBef>
        <a:spcAft>
          <a:spcPct val="0"/>
        </a:spcAft>
        <a:defRPr sz="4665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828800" algn="l" defTabSz="1068705" rtl="0" fontAlgn="base">
        <a:spcBef>
          <a:spcPct val="0"/>
        </a:spcBef>
        <a:spcAft>
          <a:spcPct val="0"/>
        </a:spcAft>
        <a:defRPr sz="4665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2438400" algn="l" defTabSz="1068705" rtl="0" fontAlgn="base">
        <a:spcBef>
          <a:spcPct val="0"/>
        </a:spcBef>
        <a:spcAft>
          <a:spcPct val="0"/>
        </a:spcAft>
        <a:defRPr sz="4665">
          <a:solidFill>
            <a:srgbClr val="990000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400050" indent="-400050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3465" b="1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645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anose="05000000000000000000" pitchFamily="2" charset="2"/>
        <a:buChar char="p"/>
        <a:defRPr sz="3335">
          <a:solidFill>
            <a:schemeClr val="tx1"/>
          </a:solidFill>
          <a:latin typeface="+mn-lt"/>
          <a:ea typeface="+mn-ea"/>
        </a:defRPr>
      </a:lvl2pPr>
      <a:lvl3pPr marL="1337945" indent="-268605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anose="05000000000000000000" pitchFamily="2" charset="2"/>
        <a:buChar char="n"/>
        <a:defRPr sz="3065">
          <a:solidFill>
            <a:schemeClr val="tx1"/>
          </a:solidFill>
          <a:latin typeface="+mn-lt"/>
          <a:ea typeface="+mn-ea"/>
        </a:defRPr>
      </a:lvl3pPr>
      <a:lvl4pPr marL="1871345" indent="-268605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404745" indent="-266700" algn="l" defTabSz="1068705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~"/>
        <a:defRPr sz="2535">
          <a:solidFill>
            <a:schemeClr val="tx1"/>
          </a:solidFill>
          <a:latin typeface="+mn-lt"/>
          <a:ea typeface="+mn-ea"/>
        </a:defRPr>
      </a:lvl5pPr>
      <a:lvl6pPr marL="30143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~"/>
        <a:defRPr sz="2535">
          <a:solidFill>
            <a:schemeClr val="tx1"/>
          </a:solidFill>
          <a:latin typeface="+mn-lt"/>
          <a:ea typeface="+mn-ea"/>
        </a:defRPr>
      </a:lvl6pPr>
      <a:lvl7pPr marL="36239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~"/>
        <a:defRPr sz="2535">
          <a:solidFill>
            <a:schemeClr val="tx1"/>
          </a:solidFill>
          <a:latin typeface="+mn-lt"/>
          <a:ea typeface="+mn-ea"/>
        </a:defRPr>
      </a:lvl7pPr>
      <a:lvl8pPr marL="42335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~"/>
        <a:defRPr sz="2535">
          <a:solidFill>
            <a:schemeClr val="tx1"/>
          </a:solidFill>
          <a:latin typeface="+mn-lt"/>
          <a:ea typeface="+mn-ea"/>
        </a:defRPr>
      </a:lvl8pPr>
      <a:lvl9pPr marL="4843145" indent="-266700" algn="l" defTabSz="1068705" rtl="0" fontAlgn="base">
        <a:lnSpc>
          <a:spcPct val="14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~"/>
        <a:defRPr sz="253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9150"/>
            <a:ext cx="121951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12025" y="2674938"/>
            <a:ext cx="3738304" cy="1015142"/>
          </a:xfrm>
          <a:prstGeom prst="rect">
            <a:avLst/>
          </a:prstGeom>
          <a:noFill/>
          <a:ln>
            <a:noFill/>
          </a:ln>
        </p:spPr>
        <p:txBody>
          <a:bodyPr wrap="none" lIns="111175" tIns="55590" rIns="111175" bIns="55590">
            <a:spAutoFit/>
          </a:bodyPr>
          <a:lstStyle>
            <a:lvl1pPr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417830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835025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250950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670050" defTabSz="835025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1272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5844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0416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98850" defTabSz="835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hangingPunct="0">
              <a:defRPr/>
            </a:pPr>
            <a:r>
              <a:rPr lang="en-US" altLang="zh-CN" sz="5865" dirty="0">
                <a:solidFill>
                  <a:srgbClr val="006699"/>
                </a:solidFill>
              </a:rPr>
              <a:t>Thank you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5885708"/>
            <a:ext cx="8433531" cy="9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zh-CN" sz="1600" dirty="0">
                <a:solidFill>
                  <a:srgbClr val="7F7F7F"/>
                </a:solidFill>
              </a:rPr>
              <a:t>Suzhou Truteck Intelligence Technology</a:t>
            </a:r>
            <a:r>
              <a:rPr lang="en-US" altLang="zh-CN" sz="1600" baseline="0" dirty="0">
                <a:solidFill>
                  <a:srgbClr val="7F7F7F"/>
                </a:solidFill>
              </a:rPr>
              <a:t> Co., Ltd.</a:t>
            </a:r>
            <a:endParaRPr lang="en-US" altLang="zh-CN" sz="16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advClick="0"/>
  <p:hf hdr="0" ftr="0" dt="0"/>
  <p:txStyles>
    <p:titleStyle>
      <a:lvl1pPr algn="ctr" defTabSz="1068705" rtl="0" eaLnBrk="0" fontAlgn="base" hangingPunct="0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8705" rtl="0" eaLnBrk="0" fontAlgn="base" hangingPunct="0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068705" rtl="0" eaLnBrk="0" fontAlgn="base" hangingPunct="0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068705" rtl="0" eaLnBrk="0" fontAlgn="base" hangingPunct="0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068705" rtl="0" eaLnBrk="0" fontAlgn="base" hangingPunct="0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609600" algn="ctr" defTabSz="1068705" rtl="0" fontAlgn="base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219200" algn="ctr" defTabSz="1068705" rtl="0" fontAlgn="base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828800" algn="ctr" defTabSz="1068705" rtl="0" fontAlgn="base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438400" algn="ctr" defTabSz="1068705" rtl="0" fontAlgn="base">
        <a:spcBef>
          <a:spcPct val="0"/>
        </a:spcBef>
        <a:spcAft>
          <a:spcPct val="0"/>
        </a:spcAft>
        <a:defRPr sz="5065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00050" indent="-400050" algn="l" defTabSz="1068705" rtl="0" eaLnBrk="0" fontAlgn="base" hangingPunct="0">
        <a:spcBef>
          <a:spcPct val="20000"/>
        </a:spcBef>
        <a:spcAft>
          <a:spcPct val="0"/>
        </a:spcAft>
        <a:buChar char="•"/>
        <a:defRPr sz="3735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645" algn="l" defTabSz="1068705" rtl="0" eaLnBrk="0" fontAlgn="base" hangingPunct="0">
        <a:spcBef>
          <a:spcPct val="20000"/>
        </a:spcBef>
        <a:spcAft>
          <a:spcPct val="0"/>
        </a:spcAft>
        <a:buChar char="–"/>
        <a:defRPr sz="3335">
          <a:solidFill>
            <a:schemeClr val="tx1"/>
          </a:solidFill>
          <a:latin typeface="+mn-lt"/>
          <a:ea typeface="+mn-ea"/>
        </a:defRPr>
      </a:lvl2pPr>
      <a:lvl3pPr marL="1337945" indent="-268605" algn="l" defTabSz="1068705" rtl="0" eaLnBrk="0" fontAlgn="base" hangingPunct="0">
        <a:spcBef>
          <a:spcPct val="20000"/>
        </a:spcBef>
        <a:spcAft>
          <a:spcPct val="0"/>
        </a:spcAft>
        <a:buChar char="•"/>
        <a:defRPr sz="2935">
          <a:solidFill>
            <a:schemeClr val="tx1"/>
          </a:solidFill>
          <a:latin typeface="+mn-lt"/>
          <a:ea typeface="+mn-ea"/>
        </a:defRPr>
      </a:lvl3pPr>
      <a:lvl4pPr marL="1871345" indent="-268605" algn="l" defTabSz="1068705" rtl="0" eaLnBrk="0" fontAlgn="base" hangingPunct="0">
        <a:spcBef>
          <a:spcPct val="20000"/>
        </a:spcBef>
        <a:spcAft>
          <a:spcPct val="0"/>
        </a:spcAft>
        <a:buChar char="–"/>
        <a:defRPr sz="2265">
          <a:solidFill>
            <a:schemeClr val="tx1"/>
          </a:solidFill>
          <a:latin typeface="+mn-lt"/>
          <a:ea typeface="+mn-ea"/>
        </a:defRPr>
      </a:lvl4pPr>
      <a:lvl5pPr marL="2404745" indent="-266700" algn="l" defTabSz="1068705" rtl="0" eaLnBrk="0" fontAlgn="base" hangingPunct="0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+mn-lt"/>
          <a:ea typeface="+mn-ea"/>
        </a:defRPr>
      </a:lvl5pPr>
      <a:lvl6pPr marL="3014345" indent="-266700" algn="l" defTabSz="1068705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+mn-lt"/>
          <a:ea typeface="+mn-ea"/>
        </a:defRPr>
      </a:lvl6pPr>
      <a:lvl7pPr marL="3623945" indent="-266700" algn="l" defTabSz="1068705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+mn-lt"/>
          <a:ea typeface="+mn-ea"/>
        </a:defRPr>
      </a:lvl7pPr>
      <a:lvl8pPr marL="4233545" indent="-266700" algn="l" defTabSz="1068705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+mn-lt"/>
          <a:ea typeface="+mn-ea"/>
        </a:defRPr>
      </a:lvl8pPr>
      <a:lvl9pPr marL="4843145" indent="-266700" algn="l" defTabSz="1068705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12195174" cy="903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0029" rIns="80058" bIns="40029" numCol="1" anchor="ctr" anchorCtr="0" compatLnSpc="1"/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SMT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事业部产品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09" y="1225060"/>
            <a:ext cx="1510479" cy="201420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18" y="1128288"/>
            <a:ext cx="1510479" cy="2014209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/>
          <a:srcRect l="19090"/>
          <a:stretch>
            <a:fillRect/>
          </a:stretch>
        </p:blipFill>
        <p:spPr bwMode="auto">
          <a:xfrm>
            <a:off x="1174273" y="3367460"/>
            <a:ext cx="2257895" cy="15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3"/>
          <p:cNvSpPr txBox="1"/>
          <p:nvPr/>
        </p:nvSpPr>
        <p:spPr>
          <a:xfrm>
            <a:off x="1161804" y="5133917"/>
            <a:ext cx="2270364" cy="923330"/>
          </a:xfrm>
          <a:prstGeom prst="rect">
            <a:avLst/>
          </a:prstGeom>
          <a:noFill/>
          <a:ln w="15875">
            <a:solidFill>
              <a:srgbClr val="EF9E7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TU530/TU520</a:t>
            </a:r>
          </a:p>
          <a:p>
            <a:pPr algn="ctr"/>
            <a:r>
              <a:rPr lang="zh-CN" altLang="en-US" dirty="0">
                <a:solidFill>
                  <a:srgbClr val="0070C0"/>
                </a:solidFill>
              </a:rPr>
              <a:t>系列</a:t>
            </a:r>
            <a:r>
              <a:rPr lang="en-US" altLang="zh-CN" dirty="0">
                <a:solidFill>
                  <a:srgbClr val="0070C0"/>
                </a:solidFill>
              </a:rPr>
              <a:t>SPI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11630"/>
          <a:stretch>
            <a:fillRect/>
          </a:stretch>
        </p:blipFill>
        <p:spPr>
          <a:xfrm>
            <a:off x="4884087" y="3486072"/>
            <a:ext cx="2257895" cy="156649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884087" y="5133917"/>
            <a:ext cx="2257895" cy="923330"/>
          </a:xfrm>
          <a:prstGeom prst="rect">
            <a:avLst/>
          </a:prstGeom>
          <a:noFill/>
          <a:ln w="15875">
            <a:solidFill>
              <a:srgbClr val="EF9E7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TU820</a:t>
            </a:r>
          </a:p>
          <a:p>
            <a:pPr algn="ctr"/>
            <a:r>
              <a:rPr lang="zh-CN" altLang="en-US" dirty="0">
                <a:solidFill>
                  <a:srgbClr val="0070C0"/>
                </a:solidFill>
              </a:rPr>
              <a:t>系列</a:t>
            </a:r>
            <a:r>
              <a:rPr lang="en-US" altLang="zh-CN" dirty="0">
                <a:solidFill>
                  <a:srgbClr val="0070C0"/>
                </a:solidFill>
              </a:rPr>
              <a:t>2D AOI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444756" y="3486072"/>
            <a:ext cx="3101111" cy="1566490"/>
            <a:chOff x="7433180" y="3182900"/>
            <a:chExt cx="2880000" cy="120371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3180" y="3182900"/>
              <a:ext cx="1440000" cy="120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73180" y="3182900"/>
              <a:ext cx="1440000" cy="120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文本框 33"/>
          <p:cNvSpPr txBox="1"/>
          <p:nvPr/>
        </p:nvSpPr>
        <p:spPr>
          <a:xfrm>
            <a:off x="8492657" y="5133917"/>
            <a:ext cx="2257895" cy="923330"/>
          </a:xfrm>
          <a:prstGeom prst="rect">
            <a:avLst/>
          </a:prstGeom>
          <a:noFill/>
          <a:ln w="15875">
            <a:solidFill>
              <a:srgbClr val="EF9E7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TU830</a:t>
            </a:r>
          </a:p>
          <a:p>
            <a:pPr algn="ctr"/>
            <a:r>
              <a:rPr lang="zh-CN" altLang="en-US" dirty="0">
                <a:solidFill>
                  <a:srgbClr val="0070C0"/>
                </a:solidFill>
              </a:rPr>
              <a:t>系列</a:t>
            </a:r>
            <a:r>
              <a:rPr lang="en-US" altLang="zh-CN" dirty="0">
                <a:solidFill>
                  <a:srgbClr val="0070C0"/>
                </a:solidFill>
              </a:rPr>
              <a:t>3D AOI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3A36298-9C71-4893-9DB6-B06F29F5F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73" y="1128287"/>
            <a:ext cx="1510479" cy="20142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" y="0"/>
            <a:ext cx="12195174" cy="903325"/>
          </a:xfrm>
        </p:spPr>
        <p:txBody>
          <a:bodyPr lIns="360000"/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TU530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产品介绍</a:t>
            </a:r>
          </a:p>
        </p:txBody>
      </p:sp>
      <p:sp>
        <p:nvSpPr>
          <p:cNvPr id="11" name="AutoShape 39"/>
          <p:cNvSpPr>
            <a:spLocks noChangeArrowheads="1"/>
          </p:cNvSpPr>
          <p:nvPr/>
        </p:nvSpPr>
        <p:spPr bwMode="auto">
          <a:xfrm>
            <a:off x="52971" y="1057943"/>
            <a:ext cx="4742054" cy="5094217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rgbClr val="F6CEB8"/>
              </a:gs>
              <a:gs pos="83000">
                <a:srgbClr val="F6C6AC"/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E76B28"/>
            </a:solidFill>
            <a:rou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/>
            <a:endParaRPr kumimoji="0"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53923" y="982378"/>
            <a:ext cx="4322254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产品特点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18/15/10um高解析度光学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5M高速工业相机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双向可编程数字条纹光删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SPI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远心镜头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高精度丝杠导轨平台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独创的在线不停机调试模式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核心算法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加速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简易快速编程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彩色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3D/2D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图像显示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实时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SPC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信息显示，自动生成报告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63" y="708539"/>
            <a:ext cx="3820213" cy="509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0"/>
            <a:ext cx="12195174" cy="903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0029" rIns="80058" bIns="40029" numCol="1" anchor="ctr" anchorCtr="0" compatLnSpc="1"/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SPI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使用必要性</a:t>
            </a:r>
          </a:p>
        </p:txBody>
      </p:sp>
      <p:sp>
        <p:nvSpPr>
          <p:cNvPr id="4" name="箭头: 右 3"/>
          <p:cNvSpPr/>
          <p:nvPr/>
        </p:nvSpPr>
        <p:spPr bwMode="auto">
          <a:xfrm>
            <a:off x="223024" y="5118409"/>
            <a:ext cx="2483005" cy="97387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E76B28"/>
            </a:solidFill>
            <a:round/>
          </a:ln>
        </p:spPr>
        <p:txBody>
          <a:bodyPr wrap="none" rtlCol="0" anchor="ctr"/>
          <a:lstStyle/>
          <a:p>
            <a:pPr algn="ctr"/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为什么购买</a:t>
            </a:r>
            <a:r>
              <a:rPr kumimoji="0"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SPI</a:t>
            </a:r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设备</a:t>
            </a:r>
          </a:p>
        </p:txBody>
      </p:sp>
      <p:sp>
        <p:nvSpPr>
          <p:cNvPr id="9" name="箭头: 右 8"/>
          <p:cNvSpPr/>
          <p:nvPr/>
        </p:nvSpPr>
        <p:spPr bwMode="auto">
          <a:xfrm>
            <a:off x="2932250" y="4003287"/>
            <a:ext cx="2483005" cy="97387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E76B28"/>
            </a:solidFill>
            <a:round/>
          </a:ln>
        </p:spPr>
        <p:txBody>
          <a:bodyPr wrap="none" rtlCol="0" anchor="ctr"/>
          <a:lstStyle/>
          <a:p>
            <a:pPr algn="ctr"/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购买</a:t>
            </a:r>
            <a:r>
              <a:rPr kumimoji="0"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SPI</a:t>
            </a:r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的用处</a:t>
            </a:r>
          </a:p>
        </p:txBody>
      </p:sp>
      <p:sp>
        <p:nvSpPr>
          <p:cNvPr id="10" name="箭头: 右 9"/>
          <p:cNvSpPr/>
          <p:nvPr/>
        </p:nvSpPr>
        <p:spPr bwMode="auto">
          <a:xfrm>
            <a:off x="4856084" y="2792137"/>
            <a:ext cx="2483005" cy="97387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E76B28"/>
            </a:solidFill>
            <a:round/>
          </a:ln>
        </p:spPr>
        <p:txBody>
          <a:bodyPr wrap="none" rtlCol="0" anchor="ctr"/>
          <a:lstStyle/>
          <a:p>
            <a:pPr algn="ctr"/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购买</a:t>
            </a:r>
            <a:r>
              <a:rPr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SPI</a:t>
            </a:r>
            <a:r>
              <a: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的担心</a:t>
            </a:r>
          </a:p>
        </p:txBody>
      </p:sp>
      <p:sp>
        <p:nvSpPr>
          <p:cNvPr id="11" name="箭头: 右 10"/>
          <p:cNvSpPr/>
          <p:nvPr/>
        </p:nvSpPr>
        <p:spPr bwMode="auto">
          <a:xfrm>
            <a:off x="8559459" y="1236258"/>
            <a:ext cx="2483005" cy="97387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E76B28"/>
            </a:solidFill>
            <a:round/>
          </a:ln>
        </p:spPr>
        <p:txBody>
          <a:bodyPr wrap="none" rtlCol="0" anchor="ctr"/>
          <a:lstStyle/>
          <a:p>
            <a:pPr algn="ctr"/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购买图锐</a:t>
            </a:r>
            <a:r>
              <a:rPr kumimoji="0" lang="en-US" altLang="zh-CN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SPI</a:t>
            </a:r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的优势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17541" y="5108073"/>
            <a:ext cx="1576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提高品质</a:t>
            </a:r>
            <a:endParaRPr lang="en-US" altLang="zh-CN" sz="1600" dirty="0"/>
          </a:p>
          <a:p>
            <a:r>
              <a:rPr lang="zh-CN" altLang="en-US" sz="1600" dirty="0"/>
              <a:t>客户要求</a:t>
            </a:r>
            <a:endParaRPr lang="en-US" altLang="zh-CN" sz="1600" dirty="0"/>
          </a:p>
          <a:p>
            <a:r>
              <a:rPr lang="en-US" altLang="zh-CN" sz="1600" dirty="0"/>
              <a:t>IC,BGA</a:t>
            </a:r>
            <a:r>
              <a:rPr lang="zh-CN" altLang="en-US" sz="1600" dirty="0"/>
              <a:t>零件增多</a:t>
            </a:r>
            <a:endParaRPr lang="en-US" altLang="zh-CN" sz="1600" dirty="0"/>
          </a:p>
          <a:p>
            <a:r>
              <a:rPr lang="zh-CN" altLang="en-US" sz="1600" dirty="0"/>
              <a:t>零件</a:t>
            </a:r>
            <a:r>
              <a:rPr lang="en-US" altLang="zh-CN" sz="1600" dirty="0"/>
              <a:t>PICH</a:t>
            </a:r>
            <a:r>
              <a:rPr lang="zh-CN" altLang="en-US" sz="1600" dirty="0"/>
              <a:t>变小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/>
          <a:srcRect l="19090"/>
          <a:stretch>
            <a:fillRect/>
          </a:stretch>
        </p:blipFill>
        <p:spPr bwMode="auto">
          <a:xfrm>
            <a:off x="4505831" y="5151944"/>
            <a:ext cx="1489262" cy="103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本框 13"/>
          <p:cNvSpPr txBox="1"/>
          <p:nvPr/>
        </p:nvSpPr>
        <p:spPr>
          <a:xfrm>
            <a:off x="2946851" y="3076601"/>
            <a:ext cx="1826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提高印刷品质</a:t>
            </a:r>
            <a:endParaRPr lang="en-US" altLang="zh-CN" sz="1600" dirty="0"/>
          </a:p>
          <a:p>
            <a:r>
              <a:rPr lang="zh-CN" altLang="en-US" sz="1600" dirty="0"/>
              <a:t>防止印刷不良漏失</a:t>
            </a:r>
            <a:endParaRPr lang="en-US" altLang="zh-CN" sz="1600" dirty="0"/>
          </a:p>
          <a:p>
            <a:r>
              <a:rPr lang="zh-CN" altLang="en-US" sz="1600" dirty="0"/>
              <a:t>提升不良率</a:t>
            </a:r>
            <a:endParaRPr lang="en-US" altLang="zh-CN" sz="1600" dirty="0"/>
          </a:p>
          <a:p>
            <a:r>
              <a:rPr lang="zh-CN" altLang="en-US" sz="1600" dirty="0"/>
              <a:t>降低成本</a:t>
            </a:r>
            <a:endParaRPr lang="en-US" altLang="zh-CN" sz="1600" dirty="0"/>
          </a:p>
          <a:p>
            <a:endParaRPr lang="zh-CN" altLang="en-US" sz="16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109692" y="3004697"/>
            <a:ext cx="2378693" cy="2050420"/>
            <a:chOff x="428959" y="1811673"/>
            <a:chExt cx="3786188" cy="4013200"/>
          </a:xfrm>
        </p:grpSpPr>
        <p:pic>
          <p:nvPicPr>
            <p:cNvPr id="24" name="Picture 5" descr="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959" y="1811673"/>
              <a:ext cx="1905000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727543" y="3097548"/>
              <a:ext cx="571504" cy="53339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pic>
          <p:nvPicPr>
            <p:cNvPr id="26" name="Picture 18" descr="d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9" y="3740485"/>
              <a:ext cx="1857375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156034" y="5169235"/>
              <a:ext cx="1071563" cy="5715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pic>
          <p:nvPicPr>
            <p:cNvPr id="30" name="Picture 20" descr="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509" y="1811673"/>
              <a:ext cx="1785943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3799226" y="2954673"/>
              <a:ext cx="404808" cy="58578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  <p:pic>
          <p:nvPicPr>
            <p:cNvPr id="32" name="Picture 27" descr="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209" y="3753185"/>
              <a:ext cx="1785938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3584909" y="5312110"/>
              <a:ext cx="571500" cy="50006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/>
              <a:endParaRPr lang="zh-CN" altLang="en-US" sz="135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273070" y="2740465"/>
            <a:ext cx="2441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做程序繁琐</a:t>
            </a:r>
            <a:endParaRPr lang="en-US" altLang="zh-CN" sz="1600" dirty="0"/>
          </a:p>
          <a:p>
            <a:r>
              <a:rPr lang="zh-CN" altLang="en-US" sz="1600" dirty="0"/>
              <a:t>误判过多</a:t>
            </a:r>
            <a:endParaRPr lang="en-US" altLang="zh-CN" sz="1600" dirty="0"/>
          </a:p>
          <a:p>
            <a:r>
              <a:rPr lang="zh-CN" altLang="en-US" sz="1600" dirty="0"/>
              <a:t>不良无法涵盖</a:t>
            </a:r>
            <a:endParaRPr lang="en-US" altLang="zh-CN" sz="1600" dirty="0"/>
          </a:p>
          <a:p>
            <a:r>
              <a:rPr lang="zh-CN" altLang="en-US" sz="1600" dirty="0"/>
              <a:t>显示不清淅作业人员漏失</a:t>
            </a:r>
            <a:endParaRPr lang="en-US" altLang="zh-CN" sz="16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09693" y="1065576"/>
            <a:ext cx="1635028" cy="1250969"/>
            <a:chOff x="4629044" y="2034400"/>
            <a:chExt cx="2840512" cy="2492175"/>
          </a:xfrm>
        </p:grpSpPr>
        <p:sp>
          <p:nvSpPr>
            <p:cNvPr id="36" name="矩形 35"/>
            <p:cNvSpPr/>
            <p:nvPr/>
          </p:nvSpPr>
          <p:spPr bwMode="auto">
            <a:xfrm>
              <a:off x="4629044" y="2034400"/>
              <a:ext cx="2840512" cy="24921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B050"/>
              </a:solidFill>
            </a:ln>
            <a:effectLst/>
          </p:spPr>
          <p:txBody>
            <a:bodyPr vert="horz" wrap="square" lIns="36000" tIns="39602" rIns="36000" bIns="39602" numCol="1" rtlCol="0" anchor="t" anchorCtr="0" compatLnSpc="1">
              <a:noAutofit/>
            </a:bodyPr>
            <a:lstStyle/>
            <a:p>
              <a:pPr marL="0" marR="0" lvl="0" indent="0" defTabSz="80200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0" lang="zh-CN" altLang="en-US" sz="27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Next LT Medium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4629156" y="2034400"/>
              <a:ext cx="2840400" cy="56962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36000" tIns="39602" rIns="36000" bIns="39602" numCol="1" rtlCol="0" anchor="ctr" anchorCtr="0" compatLnSpc="1">
              <a:noAutofit/>
            </a:bodyPr>
            <a:lstStyle/>
            <a:p>
              <a:pPr algn="ctr" defTabSz="80200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CN" sz="1600" dirty="0">
                  <a:solidFill>
                    <a:srgbClr val="99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TU-Job Edit</a:t>
              </a:r>
              <a:r>
                <a:rPr lang="zh-CN" altLang="en-US" sz="1600" dirty="0">
                  <a:solidFill>
                    <a:srgbClr val="99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参数设定</a:t>
              </a:r>
              <a:endParaRPr lang="en-US" altLang="zh-CN" sz="1600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758" y="2816021"/>
              <a:ext cx="2808000" cy="1498559"/>
            </a:xfrm>
            <a:prstGeom prst="rect">
              <a:avLst/>
            </a:prstGeom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9152" y="1065576"/>
            <a:ext cx="1576778" cy="123708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558" y="1033501"/>
            <a:ext cx="1386570" cy="126861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6180" y="1037050"/>
            <a:ext cx="1216278" cy="126984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3228" y="1052311"/>
            <a:ext cx="1343447" cy="12498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95136" y="4659104"/>
            <a:ext cx="6096000" cy="152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双向可编程数字条纹光删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SPI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高强度钢结构平台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高精度丝杠导轨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核心算法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GPU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加速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46" name="箭头: 右 45"/>
          <p:cNvSpPr/>
          <p:nvPr/>
        </p:nvSpPr>
        <p:spPr bwMode="auto">
          <a:xfrm rot="5400000">
            <a:off x="10082228" y="2865360"/>
            <a:ext cx="2483005" cy="973874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solidFill>
              <a:srgbClr val="E76B28"/>
            </a:solidFill>
            <a:round/>
          </a:ln>
        </p:spPr>
        <p:txBody>
          <a:bodyPr wrap="none" rtlCol="0" anchor="ctr"/>
          <a:lstStyle/>
          <a:p>
            <a:pPr algn="ctr"/>
            <a:r>
              <a:rPr kumimoji="0"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核心优势</a:t>
            </a: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0" y="2740465"/>
            <a:ext cx="106400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-14933" y="2397831"/>
            <a:ext cx="10290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软件优势</a:t>
            </a:r>
            <a:r>
              <a:rPr lang="en-US" altLang="zh-CN" sz="1400" dirty="0"/>
              <a:t>:1.</a:t>
            </a:r>
            <a:r>
              <a:rPr lang="zh-CN" altLang="en-US" sz="1400" dirty="0"/>
              <a:t>离线编程，一键代入参数。</a:t>
            </a:r>
            <a:r>
              <a:rPr lang="en-US" altLang="zh-CN" sz="1400" dirty="0"/>
              <a:t>2.</a:t>
            </a:r>
            <a:r>
              <a:rPr lang="zh-CN" altLang="en-US" sz="1400" dirty="0"/>
              <a:t>高清</a:t>
            </a:r>
            <a:r>
              <a:rPr lang="en-US" altLang="zh-CN" sz="1400" dirty="0"/>
              <a:t>2D/3D</a:t>
            </a:r>
            <a:r>
              <a:rPr lang="zh-CN" altLang="en-US" sz="1400" dirty="0"/>
              <a:t>显示  </a:t>
            </a:r>
            <a:r>
              <a:rPr lang="en-US" altLang="zh-CN" sz="1400" dirty="0"/>
              <a:t>3.SPC</a:t>
            </a:r>
            <a:r>
              <a:rPr lang="zh-CN" altLang="en-US" sz="1400" dirty="0"/>
              <a:t>数据分析  </a:t>
            </a:r>
            <a:r>
              <a:rPr lang="en-US" altLang="zh-CN" sz="1400" dirty="0"/>
              <a:t>4.</a:t>
            </a:r>
            <a:r>
              <a:rPr lang="zh-CN" altLang="en-US" sz="1400" dirty="0"/>
              <a:t>多通道光源补偿适应与多种</a:t>
            </a:r>
            <a:r>
              <a:rPr lang="en-US" altLang="zh-CN" sz="1400" dirty="0"/>
              <a:t>PCB</a:t>
            </a:r>
            <a:r>
              <a:rPr lang="zh-CN" altLang="en-US" sz="1400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-1" y="0"/>
            <a:ext cx="12195175" cy="8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0029" rIns="80058" bIns="40029" numCol="1" anchor="ctr" anchorCtr="0" compatLnSpc="1"/>
          <a:lstStyle>
            <a:lvl1pPr defTabSz="1068705" eaLnBrk="0" hangingPunct="0">
              <a:defRPr sz="4265" b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j-cs"/>
              </a:defRPr>
            </a:lvl1pPr>
            <a:lvl2pPr defTabSz="1068705" eaLnBrk="0" hangingPunct="0">
              <a:defRPr sz="3600">
                <a:solidFill>
                  <a:srgbClr val="006699"/>
                </a:solidFill>
                <a:latin typeface="FrutigerNext LT Medium" pitchFamily="34" charset="0"/>
                <a:ea typeface="黑体" panose="02010609060101010101" pitchFamily="49" charset="-122"/>
              </a:defRPr>
            </a:lvl2pPr>
            <a:lvl3pPr defTabSz="1068705" eaLnBrk="0" hangingPunct="0">
              <a:defRPr sz="3600">
                <a:solidFill>
                  <a:srgbClr val="006699"/>
                </a:solidFill>
                <a:latin typeface="FrutigerNext LT Medium" pitchFamily="34" charset="0"/>
                <a:ea typeface="黑体" panose="02010609060101010101" pitchFamily="49" charset="-122"/>
              </a:defRPr>
            </a:lvl3pPr>
            <a:lvl4pPr defTabSz="1068705" eaLnBrk="0" hangingPunct="0">
              <a:defRPr sz="3600">
                <a:solidFill>
                  <a:srgbClr val="006699"/>
                </a:solidFill>
                <a:latin typeface="FrutigerNext LT Medium" pitchFamily="34" charset="0"/>
                <a:ea typeface="黑体" panose="02010609060101010101" pitchFamily="49" charset="-122"/>
              </a:defRPr>
            </a:lvl4pPr>
            <a:lvl5pPr defTabSz="1068705" eaLnBrk="0" hangingPunct="0">
              <a:defRPr sz="3600">
                <a:solidFill>
                  <a:srgbClr val="006699"/>
                </a:solidFill>
                <a:latin typeface="FrutigerNext LT Medium" pitchFamily="34" charset="0"/>
                <a:ea typeface="黑体" panose="02010609060101010101" pitchFamily="49" charset="-122"/>
              </a:defRPr>
            </a:lvl5pPr>
            <a:lvl6pPr marL="609600" defTabSz="1068705" fontAlgn="base">
              <a:spcBef>
                <a:spcPct val="0"/>
              </a:spcBef>
              <a:spcAft>
                <a:spcPct val="0"/>
              </a:spcAft>
              <a:defRPr sz="3600">
                <a:latin typeface="FrutigerNext LT Medium" pitchFamily="34" charset="0"/>
                <a:ea typeface="黑体" panose="02010609060101010101" pitchFamily="49" charset="-122"/>
              </a:defRPr>
            </a:lvl6pPr>
            <a:lvl7pPr marL="1219200" defTabSz="1068705" fontAlgn="base">
              <a:spcBef>
                <a:spcPct val="0"/>
              </a:spcBef>
              <a:spcAft>
                <a:spcPct val="0"/>
              </a:spcAft>
              <a:defRPr sz="3600">
                <a:latin typeface="FrutigerNext LT Medium" pitchFamily="34" charset="0"/>
                <a:ea typeface="黑体" panose="02010609060101010101" pitchFamily="49" charset="-122"/>
              </a:defRPr>
            </a:lvl7pPr>
            <a:lvl8pPr marL="1828800" defTabSz="1068705" fontAlgn="base">
              <a:spcBef>
                <a:spcPct val="0"/>
              </a:spcBef>
              <a:spcAft>
                <a:spcPct val="0"/>
              </a:spcAft>
              <a:defRPr sz="3600">
                <a:latin typeface="FrutigerNext LT Medium" pitchFamily="34" charset="0"/>
                <a:ea typeface="黑体" panose="02010609060101010101" pitchFamily="49" charset="-122"/>
              </a:defRPr>
            </a:lvl8pPr>
            <a:lvl9pPr marL="2438400" defTabSz="1068705" fontAlgn="base">
              <a:spcBef>
                <a:spcPct val="0"/>
              </a:spcBef>
              <a:spcAft>
                <a:spcPct val="0"/>
              </a:spcAft>
              <a:defRPr sz="3600">
                <a:latin typeface="FrutigerNext LT Medium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dirty="0"/>
              <a:t>TU530</a:t>
            </a:r>
            <a:r>
              <a:rPr lang="zh-CN" altLang="en-US" dirty="0"/>
              <a:t>产品特点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84881" y="1301861"/>
            <a:ext cx="10027403" cy="4664989"/>
            <a:chOff x="2329454" y="1232308"/>
            <a:chExt cx="6937608" cy="4664989"/>
          </a:xfrm>
        </p:grpSpPr>
        <p:cxnSp>
          <p:nvCxnSpPr>
            <p:cNvPr id="108" name="直接连接符 107"/>
            <p:cNvCxnSpPr>
              <a:stCxn id="112" idx="0"/>
            </p:cNvCxnSpPr>
            <p:nvPr/>
          </p:nvCxnSpPr>
          <p:spPr bwMode="auto">
            <a:xfrm flipH="1" flipV="1">
              <a:off x="5811209" y="3904449"/>
              <a:ext cx="29220" cy="1413098"/>
            </a:xfrm>
            <a:prstGeom prst="line">
              <a:avLst/>
            </a:prstGeom>
            <a:solidFill>
              <a:srgbClr val="FFFFB9"/>
            </a:solidFill>
            <a:ln w="31750">
              <a:solidFill>
                <a:srgbClr val="FF0000"/>
              </a:solidFill>
              <a:prstDash val="lgDashDot"/>
            </a:ln>
          </p:spPr>
        </p:cxnSp>
        <p:cxnSp>
          <p:nvCxnSpPr>
            <p:cNvPr id="59" name="直接连接符 58"/>
            <p:cNvCxnSpPr>
              <a:stCxn id="93" idx="1"/>
            </p:cNvCxnSpPr>
            <p:nvPr/>
          </p:nvCxnSpPr>
          <p:spPr bwMode="auto">
            <a:xfrm flipH="1">
              <a:off x="6447388" y="1681059"/>
              <a:ext cx="785717" cy="717276"/>
            </a:xfrm>
            <a:prstGeom prst="line">
              <a:avLst/>
            </a:prstGeom>
            <a:solidFill>
              <a:srgbClr val="FFCC66"/>
            </a:solidFill>
            <a:ln w="31750">
              <a:solidFill>
                <a:srgbClr val="FFC000"/>
              </a:solidFill>
              <a:prstDash val="lgDashDot"/>
            </a:ln>
          </p:spPr>
        </p:cxnSp>
        <p:cxnSp>
          <p:nvCxnSpPr>
            <p:cNvPr id="62" name="直接连接符 61"/>
            <p:cNvCxnSpPr/>
            <p:nvPr/>
          </p:nvCxnSpPr>
          <p:spPr bwMode="auto">
            <a:xfrm flipH="1">
              <a:off x="6717727" y="3179815"/>
              <a:ext cx="936000" cy="1"/>
            </a:xfrm>
            <a:prstGeom prst="line">
              <a:avLst/>
            </a:prstGeom>
            <a:solidFill>
              <a:srgbClr val="85FFBC"/>
            </a:solidFill>
            <a:ln w="31750">
              <a:solidFill>
                <a:srgbClr val="00B050"/>
              </a:solidFill>
              <a:prstDash val="lgDashDot"/>
            </a:ln>
          </p:spPr>
        </p:cxnSp>
        <p:cxnSp>
          <p:nvCxnSpPr>
            <p:cNvPr id="65" name="直接连接符 64"/>
            <p:cNvCxnSpPr>
              <a:stCxn id="95" idx="1"/>
            </p:cNvCxnSpPr>
            <p:nvPr/>
          </p:nvCxnSpPr>
          <p:spPr bwMode="auto">
            <a:xfrm flipH="1" flipV="1">
              <a:off x="6326988" y="3961296"/>
              <a:ext cx="906117" cy="574771"/>
            </a:xfrm>
            <a:prstGeom prst="line">
              <a:avLst/>
            </a:prstGeom>
            <a:solidFill>
              <a:srgbClr val="FFFFB9"/>
            </a:solidFill>
            <a:ln w="31750">
              <a:solidFill>
                <a:srgbClr val="FFFF00"/>
              </a:solidFill>
              <a:prstDash val="lgDashDot"/>
            </a:ln>
          </p:spPr>
        </p:cxnSp>
        <p:cxnSp>
          <p:nvCxnSpPr>
            <p:cNvPr id="69" name="直接连接符 68"/>
            <p:cNvCxnSpPr>
              <a:endCxn id="90" idx="3"/>
            </p:cNvCxnSpPr>
            <p:nvPr/>
          </p:nvCxnSpPr>
          <p:spPr bwMode="auto">
            <a:xfrm flipH="1" flipV="1">
              <a:off x="4363411" y="1681059"/>
              <a:ext cx="811621" cy="717276"/>
            </a:xfrm>
            <a:prstGeom prst="line">
              <a:avLst/>
            </a:prstGeom>
            <a:solidFill>
              <a:srgbClr val="FFFFB9"/>
            </a:solidFill>
            <a:ln w="31750">
              <a:solidFill>
                <a:schemeClr val="accent6">
                  <a:lumMod val="40000"/>
                  <a:lumOff val="60000"/>
                </a:schemeClr>
              </a:solidFill>
              <a:prstDash val="lgDashDot"/>
            </a:ln>
          </p:spPr>
        </p:cxnSp>
        <p:cxnSp>
          <p:nvCxnSpPr>
            <p:cNvPr id="75" name="直接连接符 74"/>
            <p:cNvCxnSpPr>
              <a:endCxn id="91" idx="3"/>
            </p:cNvCxnSpPr>
            <p:nvPr/>
          </p:nvCxnSpPr>
          <p:spPr bwMode="auto">
            <a:xfrm flipH="1" flipV="1">
              <a:off x="4363411" y="3138101"/>
              <a:ext cx="541282" cy="41715"/>
            </a:xfrm>
            <a:prstGeom prst="line">
              <a:avLst/>
            </a:prstGeom>
            <a:solidFill>
              <a:srgbClr val="85FFBC"/>
            </a:solidFill>
            <a:ln w="31750">
              <a:solidFill>
                <a:srgbClr val="009999"/>
              </a:solidFill>
              <a:prstDash val="lgDashDot"/>
            </a:ln>
          </p:spPr>
        </p:cxnSp>
        <p:cxnSp>
          <p:nvCxnSpPr>
            <p:cNvPr id="76" name="直接连接符 75"/>
            <p:cNvCxnSpPr>
              <a:endCxn id="92" idx="3"/>
            </p:cNvCxnSpPr>
            <p:nvPr/>
          </p:nvCxnSpPr>
          <p:spPr bwMode="auto">
            <a:xfrm flipH="1">
              <a:off x="4363410" y="3961296"/>
              <a:ext cx="932022" cy="572235"/>
            </a:xfrm>
            <a:prstGeom prst="line">
              <a:avLst/>
            </a:prstGeom>
            <a:solidFill>
              <a:srgbClr val="FFCC66"/>
            </a:solidFill>
            <a:ln w="31750">
              <a:solidFill>
                <a:srgbClr val="E76B28"/>
              </a:solidFill>
              <a:prstDash val="lgDashDot"/>
            </a:ln>
          </p:spPr>
        </p:cxnSp>
        <p:sp>
          <p:nvSpPr>
            <p:cNvPr id="90" name="圆角矩形 89"/>
            <p:cNvSpPr/>
            <p:nvPr/>
          </p:nvSpPr>
          <p:spPr bwMode="auto">
            <a:xfrm>
              <a:off x="2329454" y="1232308"/>
              <a:ext cx="2033957" cy="897502"/>
            </a:xfrm>
            <a:prstGeom prst="roundRect">
              <a:avLst/>
            </a:prstGeom>
            <a:solidFill>
              <a:srgbClr val="FFFFB9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lgDashDot"/>
            </a:ln>
          </p:spPr>
          <p:txBody>
            <a:bodyPr vert="horz" wrap="square" lIns="108000" tIns="39602" rIns="108000" bIns="39602" numCol="1" rtlCol="0" anchor="ctr" anchorCtr="1" compatLnSpc="1">
              <a:noAutofit/>
            </a:bodyPr>
            <a:lstStyle/>
            <a:p>
              <a:pPr algn="ctr" defTabSz="802005" eaLnBrk="0" hangingPunct="0">
                <a:spcBef>
                  <a:spcPct val="20000"/>
                </a:spcBef>
                <a:buClr>
                  <a:srgbClr val="990000"/>
                </a:buClr>
                <a:buSzPct val="60000"/>
              </a:pPr>
              <a:r>
                <a:rPr lang="zh-CN" altLang="en-US" sz="1600" dirty="0">
                  <a:solidFill>
                    <a:schemeClr val="tx1"/>
                  </a:solidFill>
                </a:rPr>
                <a:t>软件自主研发，使用简单，编程速度快；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91" name="圆角矩形 90"/>
            <p:cNvSpPr/>
            <p:nvPr/>
          </p:nvSpPr>
          <p:spPr bwMode="auto">
            <a:xfrm>
              <a:off x="2329454" y="2455177"/>
              <a:ext cx="2033957" cy="1365847"/>
            </a:xfrm>
            <a:prstGeom prst="roundRect">
              <a:avLst/>
            </a:prstGeom>
            <a:solidFill>
              <a:srgbClr val="85FFBC"/>
            </a:solidFill>
            <a:ln w="19050">
              <a:solidFill>
                <a:srgbClr val="009999"/>
              </a:solidFill>
              <a:prstDash val="lgDashDot"/>
            </a:ln>
          </p:spPr>
          <p:txBody>
            <a:bodyPr vert="horz" wrap="square" lIns="108000" tIns="39602" rIns="108000" bIns="39602" numCol="1" rtlCol="0" anchor="ctr" anchorCtr="1" compatLnSpc="1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双向数字投射光源，完美有效解决普通单光源阴影。相同光学可适应高精度或超高高度检测；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92" name="圆角矩形 91"/>
            <p:cNvSpPr/>
            <p:nvPr/>
          </p:nvSpPr>
          <p:spPr bwMode="auto">
            <a:xfrm>
              <a:off x="2329454" y="4089030"/>
              <a:ext cx="2033957" cy="889000"/>
            </a:xfrm>
            <a:prstGeom prst="roundRect">
              <a:avLst/>
            </a:prstGeom>
            <a:solidFill>
              <a:srgbClr val="F3B795"/>
            </a:solidFill>
            <a:ln w="19050">
              <a:solidFill>
                <a:srgbClr val="E76B28"/>
              </a:solidFill>
              <a:prstDash val="lgDashDot"/>
            </a:ln>
          </p:spPr>
          <p:txBody>
            <a:bodyPr vert="horz" wrap="square" lIns="108000" tIns="39602" rIns="108000" bIns="39602" numCol="1" rtlCol="0" anchor="ctr" anchorCtr="1" compatLnSpc="1">
              <a:noAutofit/>
            </a:bodyPr>
            <a:lstStyle/>
            <a:p>
              <a:pPr algn="ctr" defTabSz="802005" eaLnBrk="0" hangingPunct="0">
                <a:spcBef>
                  <a:spcPct val="20000"/>
                </a:spcBef>
                <a:buClr>
                  <a:srgbClr val="990000"/>
                </a:buClr>
                <a:buSzPct val="60000"/>
              </a:pPr>
              <a:r>
                <a:rPr lang="en-US" altLang="zh-CN" sz="1600" dirty="0">
                  <a:solidFill>
                    <a:schemeClr val="tx1"/>
                  </a:solidFill>
                </a:rPr>
                <a:t>Off Line Tuning</a:t>
              </a:r>
              <a:r>
                <a:rPr lang="zh-CN" altLang="en-US" sz="1600" dirty="0">
                  <a:solidFill>
                    <a:schemeClr val="tx1"/>
                  </a:solidFill>
                </a:rPr>
                <a:t>设计，检测中不停机调整参数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93" name="圆角矩形 92"/>
            <p:cNvSpPr/>
            <p:nvPr/>
          </p:nvSpPr>
          <p:spPr bwMode="auto">
            <a:xfrm>
              <a:off x="7233105" y="1232308"/>
              <a:ext cx="2033957" cy="897502"/>
            </a:xfrm>
            <a:prstGeom prst="roundRect">
              <a:avLst/>
            </a:prstGeom>
            <a:solidFill>
              <a:srgbClr val="FFCC66"/>
            </a:solidFill>
            <a:ln w="19050">
              <a:solidFill>
                <a:srgbClr val="FFC000"/>
              </a:solidFill>
              <a:prstDash val="lgDashDot"/>
            </a:ln>
          </p:spPr>
          <p:txBody>
            <a:bodyPr vert="horz" wrap="square" lIns="108000" tIns="39602" rIns="108000" bIns="39602" numCol="1" rtlCol="0" anchor="ctr" anchorCtr="1" compatLnSpc="1">
              <a:noAutofit/>
            </a:bodyPr>
            <a:lstStyle/>
            <a:p>
              <a:pPr algn="ctr" defTabSz="802005" eaLnBrk="0" hangingPunct="0">
                <a:spcBef>
                  <a:spcPct val="20000"/>
                </a:spcBef>
                <a:buClr>
                  <a:srgbClr val="990000"/>
                </a:buClr>
                <a:buSzPct val="60000"/>
              </a:pPr>
              <a:r>
                <a:rPr lang="zh-CN" altLang="en-US" sz="1600" dirty="0">
                  <a:solidFill>
                    <a:schemeClr val="tx1"/>
                  </a:solidFill>
                </a:rPr>
                <a:t>自主研发光源系统，多种基板适应性强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94" name="圆角矩形 93"/>
            <p:cNvSpPr/>
            <p:nvPr/>
          </p:nvSpPr>
          <p:spPr bwMode="auto">
            <a:xfrm>
              <a:off x="7233104" y="2455177"/>
              <a:ext cx="2033957" cy="144927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B050"/>
              </a:solidFill>
              <a:prstDash val="lgDashDot"/>
            </a:ln>
          </p:spPr>
          <p:txBody>
            <a:bodyPr vert="horz" wrap="square" lIns="108000" tIns="39602" rIns="108000" bIns="39602" numCol="1" rtlCol="0" anchor="ctr" anchorCtr="1" compatLnSpc="1">
              <a:noAutofit/>
            </a:bodyPr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工业</a:t>
              </a:r>
              <a:r>
                <a:rPr lang="en-US" altLang="zh-CN" sz="1600" dirty="0">
                  <a:solidFill>
                    <a:schemeClr val="tx1"/>
                  </a:solidFill>
                </a:rPr>
                <a:t>4.0</a:t>
              </a:r>
              <a:r>
                <a:rPr lang="zh-CN" altLang="en-US" sz="1600" dirty="0">
                  <a:solidFill>
                    <a:schemeClr val="tx1"/>
                  </a:solidFill>
                </a:rPr>
                <a:t>支持：基于大数据的智能制造，实现不同品牌、型号设备之间互联互通。</a:t>
              </a:r>
            </a:p>
          </p:txBody>
        </p:sp>
        <p:sp>
          <p:nvSpPr>
            <p:cNvPr id="95" name="圆角矩形 94"/>
            <p:cNvSpPr/>
            <p:nvPr/>
          </p:nvSpPr>
          <p:spPr bwMode="auto">
            <a:xfrm>
              <a:off x="7233105" y="4091566"/>
              <a:ext cx="2033957" cy="889000"/>
            </a:xfrm>
            <a:prstGeom prst="roundRect">
              <a:avLst/>
            </a:prstGeom>
            <a:solidFill>
              <a:srgbClr val="FFFFB9"/>
            </a:solidFill>
            <a:ln w="19050">
              <a:solidFill>
                <a:srgbClr val="FFFF00"/>
              </a:solidFill>
              <a:prstDash val="lgDashDot"/>
            </a:ln>
          </p:spPr>
          <p:txBody>
            <a:bodyPr vert="horz" wrap="square" lIns="108000" tIns="39602" rIns="108000" bIns="39602" numCol="1" rtlCol="0" anchor="ctr" anchorCtr="1" compatLnSpc="1">
              <a:no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2D</a:t>
              </a:r>
              <a:r>
                <a:rPr lang="zh-CN" altLang="en-US" sz="1600" dirty="0">
                  <a:solidFill>
                    <a:schemeClr val="tx1"/>
                  </a:solidFill>
                </a:rPr>
                <a:t>辅助锡膏分割，检测更准确；</a:t>
              </a:r>
              <a:endParaRPr lang="en-US" altLang="zh-CN" sz="1600" dirty="0">
                <a:solidFill>
                  <a:schemeClr val="tx1"/>
                </a:solidFill>
              </a:endParaRPr>
            </a:p>
          </p:txBody>
        </p:sp>
        <p:sp>
          <p:nvSpPr>
            <p:cNvPr id="112" name="圆角矩形 111"/>
            <p:cNvSpPr/>
            <p:nvPr/>
          </p:nvSpPr>
          <p:spPr bwMode="auto">
            <a:xfrm>
              <a:off x="3708718" y="5317547"/>
              <a:ext cx="4263422" cy="579750"/>
            </a:xfrm>
            <a:prstGeom prst="roundRect">
              <a:avLst/>
            </a:prstGeom>
            <a:solidFill>
              <a:srgbClr val="FFD1D1"/>
            </a:solidFill>
            <a:ln w="19050">
              <a:solidFill>
                <a:srgbClr val="FF0000"/>
              </a:solidFill>
              <a:prstDash val="lgDashDot"/>
            </a:ln>
          </p:spPr>
          <p:txBody>
            <a:bodyPr vert="horz" wrap="square" lIns="36000" tIns="39602" rIns="36000" bIns="39602" numCol="1" rtlCol="0" anchor="ctr" anchorCtr="1" compatLnSpc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/>
                  </a:solidFill>
                </a:rPr>
                <a:t>软件自主研发，可根据客户需求定向开发。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43" y="1794154"/>
            <a:ext cx="1746774" cy="2329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0"/>
            <a:ext cx="12195174" cy="903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0029" rIns="80058" bIns="40029" numCol="1" anchor="ctr" anchorCtr="0" compatLnSpc="1"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主硬件优势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135" y="2029707"/>
            <a:ext cx="1717540" cy="2065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716" y="3258461"/>
            <a:ext cx="1750226" cy="21852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431" y="2696144"/>
            <a:ext cx="1715106" cy="20652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875" y="1527221"/>
            <a:ext cx="1881899" cy="190257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1" y="3855162"/>
            <a:ext cx="1715106" cy="2168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61" y="1005311"/>
            <a:ext cx="1387493" cy="17186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756" y="768253"/>
            <a:ext cx="1706188" cy="2275185"/>
          </a:xfrm>
          <a:prstGeom prst="rect">
            <a:avLst/>
          </a:prstGeom>
        </p:spPr>
      </p:pic>
      <p:cxnSp>
        <p:nvCxnSpPr>
          <p:cNvPr id="43" name="直接箭头连接符 42"/>
          <p:cNvCxnSpPr/>
          <p:nvPr/>
        </p:nvCxnSpPr>
        <p:spPr bwMode="auto">
          <a:xfrm flipV="1">
            <a:off x="1048215" y="2696144"/>
            <a:ext cx="10986600" cy="35708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43459" y="3300047"/>
            <a:ext cx="1715107" cy="1181518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405054" y="1057145"/>
            <a:ext cx="3356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独特的光源设计机构</a:t>
            </a:r>
            <a:endParaRPr lang="en-US" altLang="zh-CN" dirty="0"/>
          </a:p>
          <a:p>
            <a:r>
              <a:rPr lang="zh-CN" altLang="en-US" dirty="0"/>
              <a:t>独家代理日本</a:t>
            </a:r>
            <a:r>
              <a:rPr lang="en-US" altLang="zh-CN" dirty="0"/>
              <a:t>JAI</a:t>
            </a:r>
            <a:r>
              <a:rPr lang="zh-CN" altLang="en-US" dirty="0"/>
              <a:t>相机</a:t>
            </a:r>
          </a:p>
        </p:txBody>
      </p:sp>
      <p:sp>
        <p:nvSpPr>
          <p:cNvPr id="50" name="矩形 49"/>
          <p:cNvSpPr/>
          <p:nvPr/>
        </p:nvSpPr>
        <p:spPr>
          <a:xfrm>
            <a:off x="53957" y="3070714"/>
            <a:ext cx="1632178" cy="773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高强度钢构一体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平台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900700" y="2741268"/>
            <a:ext cx="1632178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全程高精度组装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680832" y="2252663"/>
            <a:ext cx="2045753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机构高精度搭配重合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772240" y="1527220"/>
            <a:ext cx="1632178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人性化模块设计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975829" y="1116536"/>
            <a:ext cx="1838965" cy="40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cs typeface="+mn-ea"/>
                <a:sym typeface="+mn-lt"/>
              </a:rPr>
              <a:t>合理便捷组装使用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 rot="20830164">
            <a:off x="8337956" y="5466035"/>
            <a:ext cx="401100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国际一线品牌配件选用组装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0875" y="3656646"/>
            <a:ext cx="1111086" cy="1388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0147" y="4094982"/>
            <a:ext cx="1052419" cy="1422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530867">
            <a:off x="4793424" y="4802528"/>
            <a:ext cx="2855604" cy="982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五边形 25"/>
          <p:cNvSpPr/>
          <p:nvPr/>
        </p:nvSpPr>
        <p:spPr bwMode="auto">
          <a:xfrm>
            <a:off x="753744" y="5455507"/>
            <a:ext cx="6855377" cy="720000"/>
          </a:xfrm>
          <a:prstGeom prst="homePlate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36000" tIns="39602" rIns="36000" bIns="39602" numCol="1" rtlCol="0" anchor="t" anchorCtr="0" compatLnSpc="1">
            <a:noAutofit/>
          </a:bodyPr>
          <a:lstStyle/>
          <a:p>
            <a:pPr marL="0" marR="0" indent="0" algn="l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kumimoji="0" lang="zh-CN" altLang="en-US" sz="2700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FrutigerNext LT Medium" pitchFamily="34" charset="0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0"/>
            <a:ext cx="12195174" cy="903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0029" rIns="80058" bIns="40029" numCol="1" anchor="ctr" anchorCtr="0" compatLnSpc="1"/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简易编程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34244" y="2558391"/>
            <a:ext cx="2847712" cy="2492175"/>
            <a:chOff x="734244" y="2029005"/>
            <a:chExt cx="2847712" cy="2492175"/>
          </a:xfrm>
        </p:grpSpPr>
        <p:sp>
          <p:nvSpPr>
            <p:cNvPr id="6" name="矩形 5"/>
            <p:cNvSpPr/>
            <p:nvPr/>
          </p:nvSpPr>
          <p:spPr bwMode="auto">
            <a:xfrm>
              <a:off x="734244" y="2029005"/>
              <a:ext cx="2840512" cy="24921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76B28"/>
              </a:solidFill>
            </a:ln>
            <a:effectLst/>
          </p:spPr>
          <p:txBody>
            <a:bodyPr vert="horz" wrap="square" lIns="36000" tIns="39602" rIns="36000" bIns="39602" numCol="1" rtlCol="0" anchor="t" anchorCtr="0" compatLnSpc="1">
              <a:noAutofit/>
            </a:bodyPr>
            <a:lstStyle/>
            <a:p>
              <a:pPr marL="0" marR="0" lvl="0" indent="0" defTabSz="80200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0" lang="zh-CN" altLang="en-US" sz="27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Next LT Medium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734356" y="2029005"/>
              <a:ext cx="2847600" cy="56962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36000" tIns="39602" rIns="36000" bIns="39602" numCol="1" rtlCol="0" anchor="ctr" anchorCtr="0" compatLnSpc="1">
              <a:noAutofit/>
            </a:bodyPr>
            <a:lstStyle/>
            <a:p>
              <a:pPr algn="ctr" defTabSz="80200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rgbClr val="99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TU-Gerber</a:t>
              </a:r>
              <a:r>
                <a:rPr lang="zh-CN" altLang="en-US" sz="2000" dirty="0">
                  <a:solidFill>
                    <a:srgbClr val="99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离线建模</a:t>
              </a:r>
              <a:endParaRPr lang="en-US" altLang="zh-CN" sz="2000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442" y="2770541"/>
              <a:ext cx="2808000" cy="1578729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629044" y="2563786"/>
            <a:ext cx="2840512" cy="2492175"/>
            <a:chOff x="4629044" y="2034400"/>
            <a:chExt cx="2840512" cy="2492175"/>
          </a:xfrm>
        </p:grpSpPr>
        <p:sp>
          <p:nvSpPr>
            <p:cNvPr id="9" name="矩形 8"/>
            <p:cNvSpPr/>
            <p:nvPr/>
          </p:nvSpPr>
          <p:spPr bwMode="auto">
            <a:xfrm>
              <a:off x="4629044" y="2034400"/>
              <a:ext cx="2840512" cy="24921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B050"/>
              </a:solidFill>
            </a:ln>
            <a:effectLst/>
          </p:spPr>
          <p:txBody>
            <a:bodyPr vert="horz" wrap="square" lIns="36000" tIns="39602" rIns="36000" bIns="39602" numCol="1" rtlCol="0" anchor="t" anchorCtr="0" compatLnSpc="1">
              <a:noAutofit/>
            </a:bodyPr>
            <a:lstStyle/>
            <a:p>
              <a:pPr marL="0" marR="0" lvl="0" indent="0" defTabSz="80200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0" lang="zh-CN" altLang="en-US" sz="27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Next LT Medium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4629156" y="2034400"/>
              <a:ext cx="2840400" cy="56962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36000" tIns="39602" rIns="36000" bIns="39602" numCol="1" rtlCol="0" anchor="ctr" anchorCtr="0" compatLnSpc="1">
              <a:noAutofit/>
            </a:bodyPr>
            <a:lstStyle/>
            <a:p>
              <a:pPr algn="ctr" defTabSz="80200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CN" sz="2000" dirty="0">
                  <a:solidFill>
                    <a:srgbClr val="99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TU-Job Edit</a:t>
              </a:r>
              <a:r>
                <a:rPr lang="zh-CN" altLang="en-US" sz="2000" dirty="0">
                  <a:solidFill>
                    <a:srgbClr val="99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参数设定</a:t>
              </a:r>
              <a:endParaRPr lang="en-US" altLang="zh-CN" sz="2000" dirty="0">
                <a:solidFill>
                  <a:srgbClr val="99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758" y="2816021"/>
              <a:ext cx="2808000" cy="149855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8523844" y="2563786"/>
            <a:ext cx="2889826" cy="2455957"/>
            <a:chOff x="8523844" y="2034400"/>
            <a:chExt cx="2889826" cy="2455957"/>
          </a:xfrm>
        </p:grpSpPr>
        <p:sp>
          <p:nvSpPr>
            <p:cNvPr id="32" name="矩形 31"/>
            <p:cNvSpPr/>
            <p:nvPr/>
          </p:nvSpPr>
          <p:spPr bwMode="auto">
            <a:xfrm>
              <a:off x="8534759" y="2034400"/>
              <a:ext cx="2878911" cy="245595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txBody>
            <a:bodyPr vert="horz" wrap="square" lIns="36000" tIns="39602" rIns="36000" bIns="39602" numCol="1" rtlCol="0" anchor="t" anchorCtr="0" compatLnSpc="1">
              <a:noAutofit/>
            </a:bodyPr>
            <a:lstStyle/>
            <a:p>
              <a:pPr marL="0" marR="0" lvl="0" indent="0" defTabSz="80200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0" lang="zh-CN" altLang="en-US" sz="27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Next LT Medium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8523844" y="2063392"/>
              <a:ext cx="2840512" cy="5400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>
                  <a:lumMod val="75000"/>
                </a:srgbClr>
              </a:solidFill>
            </a:ln>
            <a:effectLst/>
          </p:spPr>
          <p:txBody>
            <a:bodyPr vert="horz" wrap="square" lIns="36000" tIns="39602" rIns="36000" bIns="39602" numCol="1" rtlCol="0" anchor="ctr" anchorCtr="0" compatLnSpc="1">
              <a:noAutofit/>
            </a:bodyPr>
            <a:lstStyle/>
            <a:p>
              <a:pPr marL="0" marR="0" lvl="0" indent="0" defTabSz="80200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  <a:defRPr/>
              </a:pPr>
              <a:endParaRPr kumimoji="0" lang="zh-CN" altLang="en-US" sz="2700" b="0" i="0" u="none" strike="noStrike" kern="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FrutigerNext LT Medium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8545558" y="2063392"/>
              <a:ext cx="2840400" cy="569626"/>
            </a:xfrm>
            <a:prstGeom prst="rect">
              <a:avLst/>
            </a:prstGeom>
            <a:solidFill>
              <a:srgbClr val="333399">
                <a:lumMod val="40000"/>
                <a:lumOff val="60000"/>
              </a:srgbClr>
            </a:solidFill>
            <a:ln>
              <a:solidFill>
                <a:srgbClr val="00B05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36000" tIns="39602" rIns="36000" bIns="39602" numCol="1" rtlCol="0" anchor="ctr" anchorCtr="0" compatLnSpc="1">
              <a:noAutofit/>
            </a:bodyPr>
            <a:lstStyle/>
            <a:p>
              <a:pPr marL="0" marR="0" lvl="0" indent="0" algn="ctr" defTabSz="80200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" panose="05000000000000000000" pitchFamily="2" charset="2"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TU-Inspector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检测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5100" y="2743548"/>
              <a:ext cx="2718000" cy="1701489"/>
            </a:xfrm>
            <a:prstGeom prst="rect">
              <a:avLst/>
            </a:prstGeom>
          </p:spPr>
        </p:pic>
      </p:grpSp>
      <p:sp>
        <p:nvSpPr>
          <p:cNvPr id="16" name="上弧形箭头 15"/>
          <p:cNvSpPr/>
          <p:nvPr/>
        </p:nvSpPr>
        <p:spPr bwMode="auto">
          <a:xfrm>
            <a:off x="1948266" y="1946763"/>
            <a:ext cx="3276877" cy="540000"/>
          </a:xfrm>
          <a:prstGeom prst="curvedDownArrow">
            <a:avLst/>
          </a:prstGeom>
          <a:solidFill>
            <a:srgbClr val="85FFBC"/>
          </a:solidFill>
          <a:ln>
            <a:noFill/>
          </a:ln>
          <a:effectLst/>
        </p:spPr>
        <p:txBody>
          <a:bodyPr vert="horz" wrap="square" lIns="36000" tIns="39602" rIns="36000" bIns="39602" numCol="1" rtlCol="0" anchor="t" anchorCtr="0" compatLnSpc="1">
            <a:noAutofit/>
          </a:bodyPr>
          <a:lstStyle/>
          <a:p>
            <a:pPr defTabSz="8020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700">
              <a:solidFill>
                <a:srgbClr val="990000"/>
              </a:solidFill>
              <a:latin typeface="FrutigerNext LT Medium" pitchFamily="34" charset="0"/>
              <a:ea typeface="黑体" panose="02010609060101010101" pitchFamily="49" charset="-122"/>
            </a:endParaRPr>
          </a:p>
        </p:txBody>
      </p:sp>
      <p:sp>
        <p:nvSpPr>
          <p:cNvPr id="17" name="上弧形箭头 16"/>
          <p:cNvSpPr/>
          <p:nvPr/>
        </p:nvSpPr>
        <p:spPr bwMode="auto">
          <a:xfrm>
            <a:off x="6689758" y="1946763"/>
            <a:ext cx="3276000" cy="540000"/>
          </a:xfrm>
          <a:prstGeom prst="curvedDownArrow">
            <a:avLst/>
          </a:prstGeom>
          <a:solidFill>
            <a:srgbClr val="85FFBC"/>
          </a:solidFill>
          <a:ln>
            <a:noFill/>
          </a:ln>
          <a:effectLst/>
        </p:spPr>
        <p:txBody>
          <a:bodyPr vert="horz" wrap="square" lIns="36000" tIns="39602" rIns="36000" bIns="39602" numCol="1" rtlCol="0" anchor="t" anchorCtr="0" compatLnSpc="1">
            <a:noAutofit/>
          </a:bodyPr>
          <a:lstStyle/>
          <a:p>
            <a:pPr defTabSz="80200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700">
              <a:solidFill>
                <a:srgbClr val="990000"/>
              </a:solidFill>
              <a:latin typeface="FrutigerNext LT Medium" pitchFamily="34" charset="0"/>
              <a:ea typeface="黑体" panose="02010609060101010101" pitchFamily="49" charset="-122"/>
            </a:endParaRPr>
          </a:p>
        </p:txBody>
      </p:sp>
      <p:sp>
        <p:nvSpPr>
          <p:cNvPr id="18" name="燕尾形箭头 17"/>
          <p:cNvSpPr/>
          <p:nvPr/>
        </p:nvSpPr>
        <p:spPr bwMode="auto">
          <a:xfrm>
            <a:off x="9092186" y="5084754"/>
            <a:ext cx="2159580" cy="1437081"/>
          </a:xfrm>
          <a:prstGeom prst="notchedRightArrow">
            <a:avLst/>
          </a:prstGeom>
          <a:solidFill>
            <a:srgbClr val="FFCC66"/>
          </a:solidFill>
          <a:ln>
            <a:noFill/>
          </a:ln>
          <a:effectLst/>
        </p:spPr>
        <p:txBody>
          <a:bodyPr vert="horz" wrap="square" lIns="36000" tIns="39602" rIns="36000" bIns="39602" numCol="1" rtlCol="0" anchor="t" anchorCtr="0" compatLnSpc="1">
            <a:noAutofit/>
          </a:bodyPr>
          <a:lstStyle/>
          <a:p>
            <a:pPr marL="0" marR="0" indent="0" algn="l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kumimoji="0" lang="zh-CN" altLang="en-US" sz="2700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FrutigerNext LT Medium" pitchFamily="34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833821" y="5517732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载入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Gerber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1765240" y="5517732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设置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PCB</a:t>
            </a: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尺寸</a:t>
            </a:r>
          </a:p>
        </p:txBody>
      </p:sp>
      <p:sp>
        <p:nvSpPr>
          <p:cNvPr id="21" name="圆角矩形 20"/>
          <p:cNvSpPr/>
          <p:nvPr/>
        </p:nvSpPr>
        <p:spPr bwMode="auto">
          <a:xfrm>
            <a:off x="2696659" y="5510673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设置子板区域</a:t>
            </a:r>
          </a:p>
        </p:txBody>
      </p:sp>
      <p:sp>
        <p:nvSpPr>
          <p:cNvPr id="22" name="圆角矩形 21"/>
          <p:cNvSpPr/>
          <p:nvPr/>
        </p:nvSpPr>
        <p:spPr bwMode="auto">
          <a:xfrm>
            <a:off x="3628078" y="5517732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导入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CAD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4559497" y="5510673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学习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元件库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5490916" y="5510673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设定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定位点</a:t>
            </a:r>
          </a:p>
        </p:txBody>
      </p:sp>
      <p:sp>
        <p:nvSpPr>
          <p:cNvPr id="25" name="圆角矩形 24"/>
          <p:cNvSpPr/>
          <p:nvPr/>
        </p:nvSpPr>
        <p:spPr bwMode="auto">
          <a:xfrm>
            <a:off x="6422335" y="5517732"/>
            <a:ext cx="833447" cy="58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导出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MDB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sp>
        <p:nvSpPr>
          <p:cNvPr id="27" name="燕尾形 26"/>
          <p:cNvSpPr/>
          <p:nvPr/>
        </p:nvSpPr>
        <p:spPr bwMode="auto">
          <a:xfrm>
            <a:off x="7331532" y="5455507"/>
            <a:ext cx="1981646" cy="720000"/>
          </a:xfrm>
          <a:prstGeom prst="chevron">
            <a:avLst/>
          </a:prstGeom>
          <a:solidFill>
            <a:srgbClr val="FFFFCD"/>
          </a:solidFill>
          <a:ln>
            <a:noFill/>
          </a:ln>
          <a:effectLst/>
        </p:spPr>
        <p:txBody>
          <a:bodyPr vert="horz" wrap="square" lIns="36000" tIns="39602" rIns="36000" bIns="39602" numCol="1" rtlCol="0" anchor="t" anchorCtr="0" compatLnSpc="1">
            <a:noAutofit/>
          </a:bodyPr>
          <a:lstStyle/>
          <a:p>
            <a:pPr marL="0" marR="0" indent="0" algn="l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endParaRPr kumimoji="0" lang="zh-CN" altLang="en-US" sz="2700" b="0" i="0" u="none" strike="noStrike" cap="none" normalizeH="0" baseline="0">
              <a:ln>
                <a:noFill/>
              </a:ln>
              <a:solidFill>
                <a:srgbClr val="990000"/>
              </a:solidFill>
              <a:effectLst/>
              <a:latin typeface="FrutigerNext LT Medium" pitchFamily="34" charset="0"/>
              <a:ea typeface="黑体" panose="02010609060101010101" pitchFamily="49" charset="-122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7905631" y="5517732"/>
            <a:ext cx="833447" cy="580778"/>
          </a:xfrm>
          <a:prstGeom prst="roundRect">
            <a:avLst/>
          </a:prstGeom>
          <a:solidFill>
            <a:srgbClr val="FFFF00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设定检测参数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9613025" y="5525118"/>
            <a:ext cx="833447" cy="580778"/>
          </a:xfrm>
          <a:prstGeom prst="roundRect">
            <a:avLst/>
          </a:prstGeom>
          <a:solidFill>
            <a:srgbClr val="FFD1D1"/>
          </a:solidFill>
          <a:ln w="22225">
            <a:solidFill>
              <a:schemeClr val="lt1">
                <a:hueOff val="0"/>
                <a:satOff val="0"/>
                <a:lumOff val="0"/>
              </a:schemeClr>
            </a:solidFill>
          </a:ln>
          <a:effectLst/>
        </p:spPr>
        <p:txBody>
          <a:bodyPr vert="horz" wrap="square" lIns="36000" tIns="39602" rIns="36000" bIns="39602" numCol="1" rtlCol="0" anchor="ctr" anchorCtr="1" compatLnSpc="1">
            <a:noAutofit/>
          </a:bodyPr>
          <a:lstStyle/>
          <a:p>
            <a:pPr marL="0" marR="0" indent="0" algn="ctr" defTabSz="8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anose="05000000000000000000" pitchFamily="2" charset="2"/>
              <a:buNone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</a:rPr>
              <a:t>检测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8235" y="1171487"/>
            <a:ext cx="6595006" cy="369332"/>
          </a:xfrm>
          <a:prstGeom prst="rect">
            <a:avLst/>
          </a:prstGeom>
          <a:noFill/>
          <a:ln w="12700">
            <a:solidFill>
              <a:srgbClr val="FFCC66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bg2"/>
                </a:solidFill>
              </a:rPr>
              <a:t>自主研发软件，操作简便、易学易用。客制化功能配合度高。</a:t>
            </a:r>
            <a:endParaRPr lang="en-US" altLang="zh-CN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solidFill>
            <a:srgbClr val="E76B28"/>
          </a:solidFill>
          <a:round/>
        </a:ln>
      </a:spPr>
      <a:bodyPr wrap="none" anchor="ctr"/>
      <a:lstStyle>
        <a:defPPr algn="ctr">
          <a:defRPr kumimoji="0" sz="1400">
            <a:latin typeface="华文楷体" panose="02010600040101010101" pitchFamily="2" charset="-122"/>
            <a:ea typeface="华文楷体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79202" tIns="39602" rIns="79202" bIns="39602" numCol="1" anchor="ctr" anchorCtr="0" compatLnSpc="1">
        <a:spAutoFit/>
      </a:bodyPr>
      <a:lstStyle>
        <a:defPPr marL="0" marR="0" indent="0" algn="l" defTabSz="80200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anose="05000000000000000000" pitchFamily="2" charset="2"/>
          <a:buNone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79202" tIns="39602" rIns="79202" bIns="39602" numCol="1" anchor="ctr" anchorCtr="0" compatLnSpc="1">
        <a:spAutoFit/>
      </a:bodyPr>
      <a:lstStyle>
        <a:defPPr marL="0" marR="0" indent="0" algn="l" defTabSz="80200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anose="05000000000000000000" pitchFamily="2" charset="2"/>
          <a:buNone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79202" tIns="39602" rIns="79202" bIns="39602" numCol="1" anchor="ctr" anchorCtr="0" compatLnSpc="1">
        <a:spAutoFit/>
      </a:bodyPr>
      <a:lstStyle>
        <a:defPPr marL="0" marR="0" indent="0" algn="l" defTabSz="80200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anose="05000000000000000000" pitchFamily="2" charset="2"/>
          <a:buNone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79202" tIns="39602" rIns="79202" bIns="39602" numCol="1" anchor="ctr" anchorCtr="0" compatLnSpc="1">
        <a:spAutoFit/>
      </a:bodyPr>
      <a:lstStyle>
        <a:defPPr marL="0" marR="0" indent="0" algn="l" defTabSz="80200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anose="05000000000000000000" pitchFamily="2" charset="2"/>
          <a:buNone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79202" tIns="39602" rIns="79202" bIns="39602" numCol="1" anchor="ctr" anchorCtr="0" compatLnSpc="1">
        <a:spAutoFit/>
      </a:bodyPr>
      <a:lstStyle>
        <a:defPPr marL="0" marR="0" indent="0" algn="l" defTabSz="80200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990000"/>
          </a:buClr>
          <a:buSzPct val="60000"/>
          <a:buFont typeface="Wingdings" panose="05000000000000000000" pitchFamily="2" charset="2"/>
          <a:buNone/>
          <a:defRPr kumimoji="0" lang="en-US" sz="27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FrutigerNext LT Medium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456</TotalTime>
  <Words>362</Words>
  <Application>Microsoft Office PowerPoint</Application>
  <PresentationFormat>自定义</PresentationFormat>
  <Paragraphs>80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FrutigerNext LT Light</vt:lpstr>
      <vt:lpstr>FrutigerNext LT Medium</vt:lpstr>
      <vt:lpstr>FrutigerNext LT Regular</vt:lpstr>
      <vt:lpstr>MS PGothic</vt:lpstr>
      <vt:lpstr>PMingLiU</vt:lpstr>
      <vt:lpstr>黑体</vt:lpstr>
      <vt:lpstr>华文楷体</vt:lpstr>
      <vt:lpstr>华文细黑</vt:lpstr>
      <vt:lpstr>楷体</vt:lpstr>
      <vt:lpstr>宋体</vt:lpstr>
      <vt:lpstr>微软雅黑</vt:lpstr>
      <vt:lpstr>Arial</vt:lpstr>
      <vt:lpstr>Wingdings</vt:lpstr>
      <vt:lpstr>default</vt:lpstr>
      <vt:lpstr>2_自定义设计方案</vt:lpstr>
      <vt:lpstr>1_自定义设计方案</vt:lpstr>
      <vt:lpstr>SMT事业部产品</vt:lpstr>
      <vt:lpstr>TU530产品介绍</vt:lpstr>
      <vt:lpstr>SPI使用必要性</vt:lpstr>
      <vt:lpstr>PowerPoint 演示文稿</vt:lpstr>
      <vt:lpstr>主硬件优势</vt:lpstr>
      <vt:lpstr>简易编程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汇报提纲</dc:title>
  <dc:creator>tlx</dc:creator>
  <cp:lastModifiedBy>XI</cp:lastModifiedBy>
  <cp:revision>8105</cp:revision>
  <cp:lastPrinted>2019-08-01T10:22:00Z</cp:lastPrinted>
  <dcterms:created xsi:type="dcterms:W3CDTF">2006-11-09T00:40:00Z</dcterms:created>
  <dcterms:modified xsi:type="dcterms:W3CDTF">2024-05-07T06:16:55Z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1297740537</vt:lpwstr>
  </property>
  <property fmtid="{D5CDD505-2E9C-101B-9397-08002B2CF9AE}" pid="3" name="KSOProductBuildVer">
    <vt:lpwstr>2052-11.1.0.8799</vt:lpwstr>
  </property>
</Properties>
</file>