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1"/>
  </p:handoutMasterIdLst>
  <p:sldIdLst>
    <p:sldId id="289" r:id="rId3"/>
    <p:sldId id="279" r:id="rId4"/>
    <p:sldId id="334" r:id="rId6"/>
    <p:sldId id="350" r:id="rId7"/>
    <p:sldId id="292" r:id="rId8"/>
    <p:sldId id="312" r:id="rId9"/>
    <p:sldId id="286" r:id="rId10"/>
    <p:sldId id="322" r:id="rId11"/>
    <p:sldId id="331" r:id="rId12"/>
    <p:sldId id="352" r:id="rId13"/>
    <p:sldId id="353" r:id="rId14"/>
    <p:sldId id="354" r:id="rId15"/>
    <p:sldId id="337" r:id="rId16"/>
    <p:sldId id="301" r:id="rId17"/>
    <p:sldId id="355" r:id="rId18"/>
    <p:sldId id="356" r:id="rId19"/>
    <p:sldId id="333" r:id="rId20"/>
    <p:sldId id="335" r:id="rId21"/>
    <p:sldId id="357" r:id="rId22"/>
    <p:sldId id="358" r:id="rId23"/>
    <p:sldId id="370" r:id="rId24"/>
    <p:sldId id="371" r:id="rId25"/>
    <p:sldId id="375" r:id="rId26"/>
    <p:sldId id="359" r:id="rId27"/>
    <p:sldId id="377" r:id="rId28"/>
    <p:sldId id="293" r:id="rId29"/>
    <p:sldId id="287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75"/>
    <a:srgbClr val="131E6E"/>
    <a:srgbClr val="FDCB43"/>
    <a:srgbClr val="FAB70A"/>
    <a:srgbClr val="F9B709"/>
    <a:srgbClr val="FAFAFA"/>
    <a:srgbClr val="FDFDFD"/>
    <a:srgbClr val="FDB409"/>
    <a:srgbClr val="152D77"/>
    <a:srgbClr val="111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7741" autoAdjust="0"/>
  </p:normalViewPr>
  <p:slideViewPr>
    <p:cSldViewPr snapToGrid="0" showGuides="1">
      <p:cViewPr varScale="1">
        <p:scale>
          <a:sx n="67" d="100"/>
          <a:sy n="67" d="100"/>
        </p:scale>
        <p:origin x="604" y="52"/>
      </p:cViewPr>
      <p:guideLst>
        <p:guide orient="horz" pos="2160"/>
        <p:guide pos="382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18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gs" Target="tags/tag18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99722-DD1F-4EE5-92B1-C358AB711686}" type="slidenum">
              <a:rPr lang="zh-CN" altLang="en-US" smtClean="0"/>
            </a:fld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5F8AE-20EE-4442-9CAB-BDDFA15A2584}" type="datetimeFigureOut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3BDF8-C2B2-4F40-B7F4-F82CCF0B7F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3BBDE-24B1-40D0-94D1-2EA0334C58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BBDE-24B1-40D0-94D1-2EA0334C5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BBDE-24B1-40D0-94D1-2EA0334C5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BBDE-24B1-40D0-94D1-2EA0334C5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BBDE-24B1-40D0-94D1-2EA0334C5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647700" y="1473200"/>
            <a:ext cx="10414000" cy="673100"/>
          </a:xfrm>
        </p:spPr>
        <p:txBody>
          <a:bodyPr anchor="ctr"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36</a:t>
            </a:r>
            <a:r>
              <a:rPr lang="zh-CN" altLang="en-US" dirty="0"/>
              <a:t>号字体，微软雅黑</a:t>
            </a:r>
            <a:r>
              <a:rPr lang="en-US" altLang="zh-CN" dirty="0"/>
              <a:t>+Arial</a:t>
            </a:r>
            <a:r>
              <a:rPr lang="zh-CN" altLang="en-US" dirty="0"/>
              <a:t>，加粗，白色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4" hasCustomPrompt="1"/>
          </p:nvPr>
        </p:nvSpPr>
        <p:spPr>
          <a:xfrm>
            <a:off x="647700" y="2146300"/>
            <a:ext cx="87757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F8B62B"/>
                </a:solidFill>
              </a:defRPr>
            </a:lvl1pPr>
          </a:lstStyle>
          <a:p>
            <a:pPr lvl="0"/>
            <a:r>
              <a:rPr lang="en-US" altLang="zh-CN" dirty="0"/>
              <a:t>18</a:t>
            </a:r>
            <a:r>
              <a:rPr lang="zh-CN" altLang="en-US" dirty="0"/>
              <a:t>号字体，微软雅黑</a:t>
            </a:r>
            <a:r>
              <a:rPr lang="en-US" altLang="zh-CN" dirty="0"/>
              <a:t>+Arial</a:t>
            </a:r>
            <a:r>
              <a:rPr lang="zh-CN" altLang="en-US" dirty="0"/>
              <a:t>，</a:t>
            </a:r>
            <a:r>
              <a:rPr lang="en-US" altLang="zh-CN" dirty="0"/>
              <a:t>R=248,G=182</a:t>
            </a:r>
            <a:r>
              <a:rPr lang="zh-CN" altLang="en-US" dirty="0"/>
              <a:t>，</a:t>
            </a:r>
            <a:r>
              <a:rPr lang="en-US" altLang="zh-CN" dirty="0"/>
              <a:t>B=43</a:t>
            </a:r>
            <a:r>
              <a:rPr lang="zh-CN" altLang="en-US" dirty="0"/>
              <a:t>，左对齐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7851532" y="5977673"/>
            <a:ext cx="3815006" cy="317133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105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5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5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5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5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可选输入“中国大恒</a:t>
            </a:r>
            <a:r>
              <a:rPr lang="en-US" altLang="zh-CN" dirty="0"/>
              <a:t>(</a:t>
            </a:r>
            <a:r>
              <a:rPr lang="zh-CN" altLang="en-US" dirty="0"/>
              <a:t>集团</a:t>
            </a:r>
            <a:r>
              <a:rPr lang="en-US" altLang="zh-CN" dirty="0"/>
              <a:t>)</a:t>
            </a:r>
            <a:r>
              <a:rPr lang="zh-CN" altLang="en-US" dirty="0"/>
              <a:t>有限公司北京图像视觉技术分公司”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一版 参考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9"/>
          <p:cNvSpPr>
            <a:spLocks noGrp="1"/>
          </p:cNvSpPr>
          <p:nvPr>
            <p:ph sz="quarter" idx="13" hasCustomPrompt="1"/>
          </p:nvPr>
        </p:nvSpPr>
        <p:spPr>
          <a:xfrm>
            <a:off x="444500" y="1176636"/>
            <a:ext cx="11239500" cy="5040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>
              <a:buNone/>
              <a:defRPr lang="zh-CN" altLang="en-US" sz="1800" b="1" dirty="0" smtClean="0">
                <a:solidFill>
                  <a:srgbClr val="152F76"/>
                </a:solidFill>
                <a:latin typeface="+mj-lt"/>
                <a:cs typeface="+mj-cs"/>
              </a:defRPr>
            </a:lvl1pPr>
            <a:lvl2pPr>
              <a:defRPr lang="zh-CN" altLang="en-US" sz="1800" dirty="0" smtClean="0">
                <a:solidFill>
                  <a:schemeClr val="tx1"/>
                </a:solidFill>
              </a:defRPr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lvl="0" algn="l">
              <a:spcBef>
                <a:spcPct val="0"/>
              </a:spcBef>
            </a:pPr>
            <a:r>
              <a:rPr lang="zh-CN" altLang="en-US" dirty="0"/>
              <a:t>微软雅黑</a:t>
            </a:r>
            <a:r>
              <a:rPr lang="en-US" altLang="zh-CN" dirty="0"/>
              <a:t>+Aria</a:t>
            </a:r>
            <a:r>
              <a:rPr lang="zh-CN" altLang="en-US" dirty="0"/>
              <a:t>，</a:t>
            </a:r>
            <a:r>
              <a:rPr lang="en-US" altLang="zh-CN" dirty="0"/>
              <a:t>18</a:t>
            </a:r>
            <a:r>
              <a:rPr lang="zh-CN" altLang="en-US" dirty="0"/>
              <a:t>号字体，企业标准蓝，加粗</a:t>
            </a:r>
            <a:endParaRPr lang="zh-CN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44500" y="342114"/>
            <a:ext cx="11239500" cy="54720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152F76"/>
                </a:solidFill>
              </a:defRPr>
            </a:lvl1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+Arial</a:t>
            </a:r>
            <a:r>
              <a:rPr lang="zh-CN" altLang="en-US" dirty="0"/>
              <a:t>，</a:t>
            </a:r>
            <a:r>
              <a:rPr lang="en-US" altLang="zh-CN" dirty="0"/>
              <a:t>24</a:t>
            </a:r>
            <a:r>
              <a:rPr lang="zh-CN" altLang="en-US" dirty="0"/>
              <a:t>号，企业标准蓝，加粗</a:t>
            </a:r>
            <a:endParaRPr lang="en-US" dirty="0"/>
          </a:p>
        </p:txBody>
      </p:sp>
      <p:sp>
        <p:nvSpPr>
          <p:cNvPr id="15" name="内容占位符 14"/>
          <p:cNvSpPr>
            <a:spLocks noGrp="1"/>
          </p:cNvSpPr>
          <p:nvPr>
            <p:ph sz="quarter" idx="17"/>
          </p:nvPr>
        </p:nvSpPr>
        <p:spPr>
          <a:xfrm>
            <a:off x="444500" y="1790700"/>
            <a:ext cx="11239500" cy="43688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二版 参考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9"/>
          <p:cNvSpPr>
            <a:spLocks noGrp="1"/>
          </p:cNvSpPr>
          <p:nvPr>
            <p:ph sz="quarter" idx="13" hasCustomPrompt="1"/>
          </p:nvPr>
        </p:nvSpPr>
        <p:spPr>
          <a:xfrm>
            <a:off x="444500" y="1176636"/>
            <a:ext cx="11239500" cy="5040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>
              <a:buNone/>
              <a:defRPr lang="zh-CN" altLang="en-US" sz="1800" b="1" dirty="0" smtClean="0">
                <a:solidFill>
                  <a:srgbClr val="152F76"/>
                </a:solidFill>
                <a:latin typeface="+mj-lt"/>
                <a:cs typeface="+mj-cs"/>
              </a:defRPr>
            </a:lvl1pPr>
            <a:lvl2pPr>
              <a:defRPr lang="zh-CN" altLang="en-US" sz="1800" dirty="0" smtClean="0">
                <a:solidFill>
                  <a:schemeClr val="tx1"/>
                </a:solidFill>
              </a:defRPr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lvl="0" algn="l">
              <a:spcBef>
                <a:spcPct val="0"/>
              </a:spcBef>
            </a:pPr>
            <a:r>
              <a:rPr lang="zh-CN" altLang="en-US" dirty="0"/>
              <a:t>微软雅黑</a:t>
            </a:r>
            <a:r>
              <a:rPr lang="en-US" altLang="zh-CN" dirty="0"/>
              <a:t>+Aria</a:t>
            </a:r>
            <a:r>
              <a:rPr lang="zh-CN" altLang="en-US" dirty="0"/>
              <a:t>，</a:t>
            </a:r>
            <a:r>
              <a:rPr lang="en-US" altLang="zh-CN" dirty="0"/>
              <a:t>18</a:t>
            </a:r>
            <a:r>
              <a:rPr lang="zh-CN" altLang="en-US" dirty="0"/>
              <a:t>号字体，企业标准蓝，加粗</a:t>
            </a:r>
            <a:endParaRPr lang="zh-CN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44500" y="342114"/>
            <a:ext cx="11239500" cy="54720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152F76"/>
                </a:solidFill>
              </a:defRPr>
            </a:lvl1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+Arial</a:t>
            </a:r>
            <a:r>
              <a:rPr lang="zh-CN" altLang="en-US" dirty="0"/>
              <a:t>，</a:t>
            </a:r>
            <a:r>
              <a:rPr lang="en-US" altLang="zh-CN" dirty="0"/>
              <a:t>24</a:t>
            </a:r>
            <a:r>
              <a:rPr lang="zh-CN" altLang="en-US" dirty="0"/>
              <a:t>号，企业标准蓝，加粗</a:t>
            </a:r>
            <a:endParaRPr lang="en-US" dirty="0"/>
          </a:p>
        </p:txBody>
      </p:sp>
      <p:sp>
        <p:nvSpPr>
          <p:cNvPr id="15" name="内容占位符 14"/>
          <p:cNvSpPr>
            <a:spLocks noGrp="1"/>
          </p:cNvSpPr>
          <p:nvPr>
            <p:ph sz="quarter" idx="17"/>
          </p:nvPr>
        </p:nvSpPr>
        <p:spPr>
          <a:xfrm>
            <a:off x="444501" y="1834093"/>
            <a:ext cx="5622470" cy="43200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17" name="内容占位符 14"/>
          <p:cNvSpPr>
            <a:spLocks noGrp="1"/>
          </p:cNvSpPr>
          <p:nvPr>
            <p:ph sz="quarter" idx="18"/>
          </p:nvPr>
        </p:nvSpPr>
        <p:spPr>
          <a:xfrm>
            <a:off x="6061530" y="1834093"/>
            <a:ext cx="5622470" cy="43200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三版 参考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9"/>
          <p:cNvSpPr>
            <a:spLocks noGrp="1"/>
          </p:cNvSpPr>
          <p:nvPr>
            <p:ph sz="quarter" idx="13" hasCustomPrompt="1"/>
          </p:nvPr>
        </p:nvSpPr>
        <p:spPr>
          <a:xfrm>
            <a:off x="444500" y="1176636"/>
            <a:ext cx="11239500" cy="5040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>
              <a:buNone/>
              <a:defRPr lang="zh-CN" altLang="en-US" sz="1800" b="1" dirty="0" smtClean="0">
                <a:solidFill>
                  <a:srgbClr val="152F76"/>
                </a:solidFill>
                <a:latin typeface="+mj-lt"/>
                <a:cs typeface="+mj-cs"/>
              </a:defRPr>
            </a:lvl1pPr>
            <a:lvl2pPr>
              <a:defRPr lang="zh-CN" altLang="en-US" sz="1800" dirty="0" smtClean="0">
                <a:solidFill>
                  <a:schemeClr val="tx1"/>
                </a:solidFill>
              </a:defRPr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lvl="0" algn="l">
              <a:spcBef>
                <a:spcPct val="0"/>
              </a:spcBef>
            </a:pPr>
            <a:r>
              <a:rPr lang="zh-CN" altLang="en-US" dirty="0"/>
              <a:t>微软雅黑</a:t>
            </a:r>
            <a:r>
              <a:rPr lang="en-US" altLang="zh-CN" dirty="0"/>
              <a:t>+Aria</a:t>
            </a:r>
            <a:r>
              <a:rPr lang="zh-CN" altLang="en-US" dirty="0"/>
              <a:t>，</a:t>
            </a:r>
            <a:r>
              <a:rPr lang="en-US" altLang="zh-CN" dirty="0"/>
              <a:t>18</a:t>
            </a:r>
            <a:r>
              <a:rPr lang="zh-CN" altLang="en-US" dirty="0"/>
              <a:t>号字体，企业标准蓝，加粗</a:t>
            </a:r>
            <a:endParaRPr lang="zh-CN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44500" y="342114"/>
            <a:ext cx="11239500" cy="54720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152F76"/>
                </a:solidFill>
              </a:defRPr>
            </a:lvl1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+Arial</a:t>
            </a:r>
            <a:r>
              <a:rPr lang="zh-CN" altLang="en-US" dirty="0"/>
              <a:t>，</a:t>
            </a:r>
            <a:r>
              <a:rPr lang="en-US" altLang="zh-CN" dirty="0"/>
              <a:t>24</a:t>
            </a:r>
            <a:r>
              <a:rPr lang="zh-CN" altLang="en-US" dirty="0"/>
              <a:t>号，企业标准蓝，加粗</a:t>
            </a:r>
            <a:endParaRPr lang="en-US" dirty="0"/>
          </a:p>
        </p:txBody>
      </p:sp>
      <p:sp>
        <p:nvSpPr>
          <p:cNvPr id="15" name="内容占位符 14"/>
          <p:cNvSpPr>
            <a:spLocks noGrp="1"/>
          </p:cNvSpPr>
          <p:nvPr>
            <p:ph sz="quarter" idx="17"/>
          </p:nvPr>
        </p:nvSpPr>
        <p:spPr>
          <a:xfrm>
            <a:off x="444501" y="1834093"/>
            <a:ext cx="3708000" cy="43200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13" name="内容占位符 14"/>
          <p:cNvSpPr>
            <a:spLocks noGrp="1"/>
          </p:cNvSpPr>
          <p:nvPr>
            <p:ph sz="quarter" idx="18"/>
          </p:nvPr>
        </p:nvSpPr>
        <p:spPr>
          <a:xfrm>
            <a:off x="4183179" y="1832129"/>
            <a:ext cx="3708000" cy="43200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14" name="内容占位符 14"/>
          <p:cNvSpPr>
            <a:spLocks noGrp="1"/>
          </p:cNvSpPr>
          <p:nvPr>
            <p:ph sz="quarter" idx="19"/>
          </p:nvPr>
        </p:nvSpPr>
        <p:spPr>
          <a:xfrm>
            <a:off x="7921857" y="1832129"/>
            <a:ext cx="3744000" cy="43200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四版 参考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9"/>
          <p:cNvSpPr>
            <a:spLocks noGrp="1"/>
          </p:cNvSpPr>
          <p:nvPr>
            <p:ph sz="quarter" idx="13" hasCustomPrompt="1"/>
          </p:nvPr>
        </p:nvSpPr>
        <p:spPr>
          <a:xfrm>
            <a:off x="444500" y="1176636"/>
            <a:ext cx="11239500" cy="5040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>
              <a:buNone/>
              <a:defRPr lang="zh-CN" altLang="en-US" sz="1800" b="1" dirty="0" smtClean="0">
                <a:solidFill>
                  <a:srgbClr val="152F76"/>
                </a:solidFill>
                <a:latin typeface="+mj-lt"/>
                <a:cs typeface="+mj-cs"/>
              </a:defRPr>
            </a:lvl1pPr>
            <a:lvl2pPr>
              <a:defRPr lang="zh-CN" altLang="en-US" sz="1800" dirty="0" smtClean="0">
                <a:solidFill>
                  <a:schemeClr val="tx1"/>
                </a:solidFill>
              </a:defRPr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lvl="0" algn="l">
              <a:spcBef>
                <a:spcPct val="0"/>
              </a:spcBef>
            </a:pPr>
            <a:r>
              <a:rPr lang="zh-CN" altLang="en-US" dirty="0"/>
              <a:t>微软雅黑</a:t>
            </a:r>
            <a:r>
              <a:rPr lang="en-US" altLang="zh-CN" dirty="0"/>
              <a:t>+Aria</a:t>
            </a:r>
            <a:r>
              <a:rPr lang="zh-CN" altLang="en-US" dirty="0"/>
              <a:t>，</a:t>
            </a:r>
            <a:r>
              <a:rPr lang="en-US" altLang="zh-CN" dirty="0"/>
              <a:t>18</a:t>
            </a:r>
            <a:r>
              <a:rPr lang="zh-CN" altLang="en-US" dirty="0"/>
              <a:t>号字体，企业标准蓝，加粗</a:t>
            </a:r>
            <a:endParaRPr lang="zh-CN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44500" y="342114"/>
            <a:ext cx="11239500" cy="54720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152F76"/>
                </a:solidFill>
              </a:defRPr>
            </a:lvl1pPr>
          </a:lstStyle>
          <a:p>
            <a:r>
              <a:rPr lang="zh-CN" altLang="en-US" dirty="0"/>
              <a:t>微软雅黑</a:t>
            </a:r>
            <a:r>
              <a:rPr lang="en-US" altLang="zh-CN" dirty="0"/>
              <a:t>+Arial</a:t>
            </a:r>
            <a:r>
              <a:rPr lang="zh-CN" altLang="en-US" dirty="0"/>
              <a:t>，</a:t>
            </a:r>
            <a:r>
              <a:rPr lang="en-US" altLang="zh-CN" dirty="0"/>
              <a:t>24</a:t>
            </a:r>
            <a:r>
              <a:rPr lang="zh-CN" altLang="en-US" dirty="0"/>
              <a:t>号，企业标准蓝，加粗</a:t>
            </a:r>
            <a:endParaRPr lang="en-US" dirty="0"/>
          </a:p>
        </p:txBody>
      </p:sp>
      <p:sp>
        <p:nvSpPr>
          <p:cNvPr id="15" name="内容占位符 14"/>
          <p:cNvSpPr>
            <a:spLocks noGrp="1"/>
          </p:cNvSpPr>
          <p:nvPr>
            <p:ph sz="quarter" idx="17"/>
          </p:nvPr>
        </p:nvSpPr>
        <p:spPr>
          <a:xfrm>
            <a:off x="444501" y="1801343"/>
            <a:ext cx="2754000" cy="43200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10" name="内容占位符 14"/>
          <p:cNvSpPr>
            <a:spLocks noGrp="1"/>
          </p:cNvSpPr>
          <p:nvPr>
            <p:ph sz="quarter" idx="18"/>
          </p:nvPr>
        </p:nvSpPr>
        <p:spPr>
          <a:xfrm>
            <a:off x="6101501" y="1801343"/>
            <a:ext cx="2754000" cy="43200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11" name="内容占位符 14"/>
          <p:cNvSpPr>
            <a:spLocks noGrp="1"/>
          </p:cNvSpPr>
          <p:nvPr>
            <p:ph sz="quarter" idx="19"/>
          </p:nvPr>
        </p:nvSpPr>
        <p:spPr>
          <a:xfrm>
            <a:off x="8930000" y="1801343"/>
            <a:ext cx="2754000" cy="43200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12" name="内容占位符 14"/>
          <p:cNvSpPr>
            <a:spLocks noGrp="1"/>
          </p:cNvSpPr>
          <p:nvPr>
            <p:ph sz="quarter" idx="20"/>
          </p:nvPr>
        </p:nvSpPr>
        <p:spPr>
          <a:xfrm>
            <a:off x="3273001" y="1801343"/>
            <a:ext cx="2754000" cy="4320000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Wingdings" panose="05000000000000000000" pitchFamily="2" charset="2"/>
              <a:buChar char="Ø"/>
              <a:defRPr lang="zh-CN" altLang="en-US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504190" indent="-234315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版式 不带上横线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版式 标准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过渡页 参考版式 16: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2495551" y="2274888"/>
            <a:ext cx="72771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4"/>
            </p:custDataLst>
          </p:nvPr>
        </p:nvCxnSpPr>
        <p:spPr>
          <a:xfrm>
            <a:off x="2495551" y="4078288"/>
            <a:ext cx="72771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2495551" y="2337330"/>
            <a:ext cx="2446337" cy="1670050"/>
          </a:xfrm>
        </p:spPr>
        <p:txBody>
          <a:bodyPr anchor="ctr">
            <a:noAutofit/>
          </a:bodyPr>
          <a:lstStyle>
            <a:lvl1pPr marL="228600" indent="-228600" algn="ctr">
              <a:buNone/>
              <a:defRPr lang="zh-CN" altLang="en-US" sz="9600" kern="1200" spc="-5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9" hasCustomPrompt="1"/>
          </p:nvPr>
        </p:nvSpPr>
        <p:spPr>
          <a:xfrm>
            <a:off x="5003800" y="2336800"/>
            <a:ext cx="4768850" cy="167005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kumimoji="1" lang="zh-CN" altLang="en-US" sz="3600" kern="1200" spc="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</a:pPr>
            <a:r>
              <a:rPr lang="zh-CN" altLang="en-US" dirty="0"/>
              <a:t>请输入章节标题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889000" y="1940723"/>
            <a:ext cx="10414000" cy="673100"/>
          </a:xfrm>
        </p:spPr>
        <p:txBody>
          <a:bodyPr anchor="ctr"/>
          <a:lstStyle>
            <a:lvl1pPr marL="0" indent="0" algn="ctr">
              <a:buFontTx/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36</a:t>
            </a:r>
            <a:r>
              <a:rPr lang="zh-CN" altLang="en-US" dirty="0"/>
              <a:t>号字体，加粗，白色，居中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4" hasCustomPrompt="1"/>
          </p:nvPr>
        </p:nvSpPr>
        <p:spPr>
          <a:xfrm>
            <a:off x="1708150" y="2675367"/>
            <a:ext cx="8775700" cy="4572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18</a:t>
            </a:r>
            <a:r>
              <a:rPr lang="zh-CN" altLang="en-US" dirty="0"/>
              <a:t>号字体，微软雅黑</a:t>
            </a:r>
            <a:r>
              <a:rPr lang="en-US" altLang="zh-CN" dirty="0"/>
              <a:t>+Arial</a:t>
            </a:r>
            <a:r>
              <a:rPr lang="zh-CN" altLang="en-US" dirty="0"/>
              <a:t>，白色，居中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7851532" y="5977673"/>
            <a:ext cx="3815006" cy="317133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105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5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5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5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5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可选输入“中国大恒</a:t>
            </a:r>
            <a:r>
              <a:rPr lang="en-US" altLang="zh-CN" dirty="0"/>
              <a:t>(</a:t>
            </a:r>
            <a:r>
              <a:rPr lang="zh-CN" altLang="en-US" dirty="0"/>
              <a:t>集团</a:t>
            </a:r>
            <a:r>
              <a:rPr lang="en-US" altLang="zh-CN" dirty="0"/>
              <a:t>)</a:t>
            </a:r>
            <a:r>
              <a:rPr lang="zh-CN" altLang="en-US" dirty="0"/>
              <a:t>有限公司北京图像视觉技术分公司</a:t>
            </a:r>
            <a:endParaRPr lang="zh-CN" altLang="en-US" dirty="0"/>
          </a:p>
          <a:p>
            <a:pPr lvl="0"/>
            <a:r>
              <a:rPr lang="zh-CN" altLang="en-US" dirty="0"/>
              <a:t>”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背景 参考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9"/>
          <a:stretch>
            <a:fillRect/>
          </a:stretch>
        </p:blipFill>
        <p:spPr>
          <a:xfrm>
            <a:off x="0" y="1138018"/>
            <a:ext cx="12192000" cy="52514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4500" y="342114"/>
            <a:ext cx="11239500" cy="54720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152F76"/>
                </a:solidFill>
              </a:defRPr>
            </a:lvl1pPr>
          </a:lstStyle>
          <a:p>
            <a:r>
              <a:rPr lang="zh-CN" altLang="en-US" dirty="0"/>
              <a:t>日程参考背景</a:t>
            </a:r>
            <a:endParaRPr 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总目录页 参考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 userDrawn="1"/>
        </p:nvSpPr>
        <p:spPr bwMode="auto">
          <a:xfrm>
            <a:off x="0" y="188"/>
            <a:ext cx="7653036" cy="4358589"/>
          </a:xfrm>
          <a:custGeom>
            <a:avLst/>
            <a:gdLst>
              <a:gd name="T0" fmla="*/ 2665 w 2665"/>
              <a:gd name="T1" fmla="*/ 0 h 1127"/>
              <a:gd name="T2" fmla="*/ 0 w 2665"/>
              <a:gd name="T3" fmla="*/ 0 h 1127"/>
              <a:gd name="T4" fmla="*/ 652 w 2665"/>
              <a:gd name="T5" fmla="*/ 1127 h 1127"/>
              <a:gd name="T6" fmla="*/ 2665 w 2665"/>
              <a:gd name="T7" fmla="*/ 0 h 1127"/>
              <a:gd name="connsiteX0" fmla="*/ 10000 w 10000"/>
              <a:gd name="connsiteY0" fmla="*/ 0 h 13164"/>
              <a:gd name="connsiteX1" fmla="*/ 0 w 10000"/>
              <a:gd name="connsiteY1" fmla="*/ 0 h 13164"/>
              <a:gd name="connsiteX2" fmla="*/ 16 w 10000"/>
              <a:gd name="connsiteY2" fmla="*/ 13164 h 13164"/>
              <a:gd name="connsiteX3" fmla="*/ 10000 w 10000"/>
              <a:gd name="connsiteY3" fmla="*/ 0 h 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3164">
                <a:moveTo>
                  <a:pt x="10000" y="0"/>
                </a:moveTo>
                <a:lnTo>
                  <a:pt x="0" y="0"/>
                </a:lnTo>
                <a:cubicBezTo>
                  <a:pt x="5" y="4388"/>
                  <a:pt x="11" y="8776"/>
                  <a:pt x="16" y="13164"/>
                </a:cubicBezTo>
                <a:lnTo>
                  <a:pt x="100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3" tIns="60956" rIns="121913" bIns="60956" numCol="1" anchor="t" anchorCtr="0" compatLnSpc="1"/>
          <a:lstStyle/>
          <a:p>
            <a:endParaRPr lang="zh-CN" altLang="en-US" sz="1705"/>
          </a:p>
        </p:txBody>
      </p:sp>
      <p:sp>
        <p:nvSpPr>
          <p:cNvPr id="7" name="任意多边形 9"/>
          <p:cNvSpPr/>
          <p:nvPr userDrawn="1"/>
        </p:nvSpPr>
        <p:spPr bwMode="auto">
          <a:xfrm>
            <a:off x="0" y="188"/>
            <a:ext cx="5976726" cy="6857624"/>
          </a:xfrm>
          <a:custGeom>
            <a:avLst/>
            <a:gdLst>
              <a:gd name="connsiteX0" fmla="*/ 0 w 6303578"/>
              <a:gd name="connsiteY0" fmla="*/ 5940123 h 7232650"/>
              <a:gd name="connsiteX1" fmla="*/ 707864 w 6303578"/>
              <a:gd name="connsiteY1" fmla="*/ 7232650 h 7232650"/>
              <a:gd name="connsiteX2" fmla="*/ 0 w 6303578"/>
              <a:gd name="connsiteY2" fmla="*/ 7232650 h 7232650"/>
              <a:gd name="connsiteX3" fmla="*/ 0 w 6303578"/>
              <a:gd name="connsiteY3" fmla="*/ 0 h 7232650"/>
              <a:gd name="connsiteX4" fmla="*/ 2087752 w 6303578"/>
              <a:gd name="connsiteY4" fmla="*/ 0 h 7232650"/>
              <a:gd name="connsiteX5" fmla="*/ 6303578 w 6303578"/>
              <a:gd name="connsiteY5" fmla="*/ 7232650 h 7232650"/>
              <a:gd name="connsiteX6" fmla="*/ 707865 w 6303578"/>
              <a:gd name="connsiteY6" fmla="*/ 7232650 h 7232650"/>
              <a:gd name="connsiteX7" fmla="*/ 0 w 6303578"/>
              <a:gd name="connsiteY7" fmla="*/ 5940123 h 723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3578" h="7232650">
                <a:moveTo>
                  <a:pt x="0" y="5940123"/>
                </a:moveTo>
                <a:lnTo>
                  <a:pt x="707864" y="7232650"/>
                </a:lnTo>
                <a:lnTo>
                  <a:pt x="0" y="7232650"/>
                </a:lnTo>
                <a:close/>
                <a:moveTo>
                  <a:pt x="0" y="0"/>
                </a:moveTo>
                <a:lnTo>
                  <a:pt x="2087752" y="0"/>
                </a:lnTo>
                <a:lnTo>
                  <a:pt x="6303578" y="7232650"/>
                </a:lnTo>
                <a:lnTo>
                  <a:pt x="707865" y="7232650"/>
                </a:lnTo>
                <a:lnTo>
                  <a:pt x="0" y="5940123"/>
                </a:lnTo>
                <a:close/>
              </a:path>
            </a:pathLst>
          </a:custGeom>
          <a:gradFill>
            <a:gsLst>
              <a:gs pos="0">
                <a:srgbClr val="111368"/>
              </a:gs>
              <a:gs pos="31000">
                <a:srgbClr val="131E6E"/>
              </a:gs>
              <a:gs pos="67000">
                <a:srgbClr val="132975"/>
              </a:gs>
              <a:gs pos="100000">
                <a:srgbClr val="152D77"/>
              </a:gs>
            </a:gsLst>
            <a:lin ang="1800000" scaled="0"/>
          </a:gradFill>
          <a:ln>
            <a:noFill/>
          </a:ln>
        </p:spPr>
        <p:txBody>
          <a:bodyPr vert="horz" wrap="square" lIns="121913" tIns="60956" rIns="121913" bIns="60956" numCol="1" anchor="t" anchorCtr="0" compatLnSpc="1">
            <a:noAutofit/>
          </a:bodyPr>
          <a:lstStyle/>
          <a:p>
            <a:endParaRPr lang="zh-CN" altLang="en-US" sz="1705"/>
          </a:p>
        </p:txBody>
      </p:sp>
      <p:sp>
        <p:nvSpPr>
          <p:cNvPr id="16" name="MH_Others_1"/>
          <p:cNvSpPr txBox="1"/>
          <p:nvPr userDrawn="1">
            <p:custDataLst>
              <p:tags r:id="rId2"/>
            </p:custDataLst>
          </p:nvPr>
        </p:nvSpPr>
        <p:spPr>
          <a:xfrm>
            <a:off x="1065505" y="2417226"/>
            <a:ext cx="2490457" cy="1050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 录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s_2"/>
          <p:cNvSpPr txBox="1"/>
          <p:nvPr userDrawn="1">
            <p:custDataLst>
              <p:tags r:id="rId3"/>
            </p:custDataLst>
          </p:nvPr>
        </p:nvSpPr>
        <p:spPr>
          <a:xfrm>
            <a:off x="1206133" y="3448114"/>
            <a:ext cx="2209201" cy="466923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3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3" hasCustomPrompt="1"/>
          </p:nvPr>
        </p:nvSpPr>
        <p:spPr>
          <a:xfrm>
            <a:off x="6787662" y="2151208"/>
            <a:ext cx="4341892" cy="3060733"/>
          </a:xfrm>
        </p:spPr>
        <p:txBody>
          <a:bodyPr>
            <a:noAutofit/>
          </a:bodyPr>
          <a:lstStyle>
            <a:lvl1pPr marL="0" indent="-323850" algn="l" defTabSz="914400" rtl="0" eaLnBrk="1" latinLnBrk="0" hangingPunct="1">
              <a:lnSpc>
                <a:spcPct val="150000"/>
              </a:lnSpc>
              <a:spcBef>
                <a:spcPts val="1600"/>
              </a:spcBef>
              <a:defRPr lang="zh-CN" altLang="en-US" sz="240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zh-CN" altLang="en-US" sz="240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zh-CN" altLang="en-US" sz="240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zh-CN" altLang="en-US" sz="240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zh-CN" altLang="en-US" sz="2400" kern="1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</a:lstStyle>
          <a:p>
            <a:pPr lvl="0"/>
            <a:r>
              <a:rPr kumimoji="1" lang="zh-CN" altLang="en-US" dirty="0"/>
              <a:t>目录标题</a:t>
            </a:r>
            <a:r>
              <a:rPr kumimoji="1" lang="en-US" altLang="zh-CN" dirty="0"/>
              <a:t>1</a:t>
            </a:r>
            <a:endParaRPr kumimoji="1" lang="en-US" altLang="zh-CN" dirty="0"/>
          </a:p>
          <a:p>
            <a:pPr lvl="0"/>
            <a:r>
              <a:rPr kumimoji="1" lang="zh-CN" altLang="en-US" dirty="0"/>
              <a:t>目录标题</a:t>
            </a:r>
            <a:r>
              <a:rPr kumimoji="1" lang="en-US" altLang="zh-CN" dirty="0"/>
              <a:t>2</a:t>
            </a:r>
            <a:endParaRPr kumimoji="1" lang="en-US" altLang="zh-CN" dirty="0"/>
          </a:p>
          <a:p>
            <a:pPr lvl="0"/>
            <a:r>
              <a:rPr kumimoji="1" lang="zh-CN" altLang="en-US" dirty="0"/>
              <a:t>目录标题</a:t>
            </a:r>
            <a:r>
              <a:rPr kumimoji="1" lang="en-US" altLang="zh-CN" dirty="0"/>
              <a:t>3</a:t>
            </a:r>
            <a:endParaRPr kumimoji="1" lang="en-US" altLang="zh-CN" dirty="0"/>
          </a:p>
          <a:p>
            <a:pPr lvl="0"/>
            <a:r>
              <a:rPr kumimoji="1" lang="zh-CN" altLang="en-US" dirty="0"/>
              <a:t>目录标题</a:t>
            </a:r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总目录页 参考版式-英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 userDrawn="1"/>
        </p:nvSpPr>
        <p:spPr bwMode="auto">
          <a:xfrm>
            <a:off x="0" y="188"/>
            <a:ext cx="7653036" cy="4358589"/>
          </a:xfrm>
          <a:custGeom>
            <a:avLst/>
            <a:gdLst>
              <a:gd name="T0" fmla="*/ 2665 w 2665"/>
              <a:gd name="T1" fmla="*/ 0 h 1127"/>
              <a:gd name="T2" fmla="*/ 0 w 2665"/>
              <a:gd name="T3" fmla="*/ 0 h 1127"/>
              <a:gd name="T4" fmla="*/ 652 w 2665"/>
              <a:gd name="T5" fmla="*/ 1127 h 1127"/>
              <a:gd name="T6" fmla="*/ 2665 w 2665"/>
              <a:gd name="T7" fmla="*/ 0 h 1127"/>
              <a:gd name="connsiteX0" fmla="*/ 10000 w 10000"/>
              <a:gd name="connsiteY0" fmla="*/ 0 h 13164"/>
              <a:gd name="connsiteX1" fmla="*/ 0 w 10000"/>
              <a:gd name="connsiteY1" fmla="*/ 0 h 13164"/>
              <a:gd name="connsiteX2" fmla="*/ 16 w 10000"/>
              <a:gd name="connsiteY2" fmla="*/ 13164 h 13164"/>
              <a:gd name="connsiteX3" fmla="*/ 10000 w 10000"/>
              <a:gd name="connsiteY3" fmla="*/ 0 h 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3164">
                <a:moveTo>
                  <a:pt x="10000" y="0"/>
                </a:moveTo>
                <a:lnTo>
                  <a:pt x="0" y="0"/>
                </a:lnTo>
                <a:cubicBezTo>
                  <a:pt x="5" y="4388"/>
                  <a:pt x="11" y="8776"/>
                  <a:pt x="16" y="13164"/>
                </a:cubicBezTo>
                <a:lnTo>
                  <a:pt x="100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3" tIns="60956" rIns="121913" bIns="60956" numCol="1" anchor="t" anchorCtr="0" compatLnSpc="1"/>
          <a:lstStyle/>
          <a:p>
            <a:endParaRPr lang="zh-CN" altLang="en-US" sz="1705"/>
          </a:p>
        </p:txBody>
      </p:sp>
      <p:sp>
        <p:nvSpPr>
          <p:cNvPr id="7" name="任意多边形 9"/>
          <p:cNvSpPr/>
          <p:nvPr userDrawn="1"/>
        </p:nvSpPr>
        <p:spPr bwMode="auto">
          <a:xfrm>
            <a:off x="0" y="188"/>
            <a:ext cx="5976726" cy="6857624"/>
          </a:xfrm>
          <a:custGeom>
            <a:avLst/>
            <a:gdLst>
              <a:gd name="connsiteX0" fmla="*/ 0 w 6303578"/>
              <a:gd name="connsiteY0" fmla="*/ 5940123 h 7232650"/>
              <a:gd name="connsiteX1" fmla="*/ 707864 w 6303578"/>
              <a:gd name="connsiteY1" fmla="*/ 7232650 h 7232650"/>
              <a:gd name="connsiteX2" fmla="*/ 0 w 6303578"/>
              <a:gd name="connsiteY2" fmla="*/ 7232650 h 7232650"/>
              <a:gd name="connsiteX3" fmla="*/ 0 w 6303578"/>
              <a:gd name="connsiteY3" fmla="*/ 0 h 7232650"/>
              <a:gd name="connsiteX4" fmla="*/ 2087752 w 6303578"/>
              <a:gd name="connsiteY4" fmla="*/ 0 h 7232650"/>
              <a:gd name="connsiteX5" fmla="*/ 6303578 w 6303578"/>
              <a:gd name="connsiteY5" fmla="*/ 7232650 h 7232650"/>
              <a:gd name="connsiteX6" fmla="*/ 707865 w 6303578"/>
              <a:gd name="connsiteY6" fmla="*/ 7232650 h 7232650"/>
              <a:gd name="connsiteX7" fmla="*/ 0 w 6303578"/>
              <a:gd name="connsiteY7" fmla="*/ 5940123 h 723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3578" h="7232650">
                <a:moveTo>
                  <a:pt x="0" y="5940123"/>
                </a:moveTo>
                <a:lnTo>
                  <a:pt x="707864" y="7232650"/>
                </a:lnTo>
                <a:lnTo>
                  <a:pt x="0" y="7232650"/>
                </a:lnTo>
                <a:close/>
                <a:moveTo>
                  <a:pt x="0" y="0"/>
                </a:moveTo>
                <a:lnTo>
                  <a:pt x="2087752" y="0"/>
                </a:lnTo>
                <a:lnTo>
                  <a:pt x="6303578" y="7232650"/>
                </a:lnTo>
                <a:lnTo>
                  <a:pt x="707865" y="7232650"/>
                </a:lnTo>
                <a:lnTo>
                  <a:pt x="0" y="5940123"/>
                </a:lnTo>
                <a:close/>
              </a:path>
            </a:pathLst>
          </a:custGeom>
          <a:gradFill>
            <a:gsLst>
              <a:gs pos="0">
                <a:srgbClr val="111368"/>
              </a:gs>
              <a:gs pos="31000">
                <a:srgbClr val="131E6E"/>
              </a:gs>
              <a:gs pos="67000">
                <a:srgbClr val="132975"/>
              </a:gs>
              <a:gs pos="100000">
                <a:srgbClr val="152D77"/>
              </a:gs>
            </a:gsLst>
            <a:lin ang="1800000" scaled="0"/>
          </a:gradFill>
          <a:ln>
            <a:noFill/>
          </a:ln>
        </p:spPr>
        <p:txBody>
          <a:bodyPr vert="horz" wrap="square" lIns="121913" tIns="60956" rIns="121913" bIns="60956" numCol="1" anchor="t" anchorCtr="0" compatLnSpc="1">
            <a:noAutofit/>
          </a:bodyPr>
          <a:lstStyle/>
          <a:p>
            <a:endParaRPr lang="zh-CN" altLang="en-US" sz="1705"/>
          </a:p>
        </p:txBody>
      </p:sp>
      <p:sp>
        <p:nvSpPr>
          <p:cNvPr id="16" name="MH_Others_1"/>
          <p:cNvSpPr txBox="1"/>
          <p:nvPr userDrawn="1">
            <p:custDataLst>
              <p:tags r:id="rId2"/>
            </p:custDataLst>
          </p:nvPr>
        </p:nvSpPr>
        <p:spPr>
          <a:xfrm>
            <a:off x="207018" y="3471069"/>
            <a:ext cx="3619500" cy="67710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altLang="zh-CN" sz="4400" b="1" spc="-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en-US" altLang="zh-CN" sz="4400" b="1" spc="-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3" hasCustomPrompt="1"/>
          </p:nvPr>
        </p:nvSpPr>
        <p:spPr>
          <a:xfrm>
            <a:off x="6787661" y="2151208"/>
            <a:ext cx="4381081" cy="3060733"/>
          </a:xfrm>
        </p:spPr>
        <p:txBody>
          <a:bodyPr>
            <a:noAutofit/>
          </a:bodyPr>
          <a:lstStyle>
            <a:lvl1pPr marL="0" marR="0" indent="-323850" algn="l" defTabSz="914400" rtl="0" eaLnBrk="1" fontAlgn="auto" latinLnBrk="0" hangingPunct="1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lang="zh-CN" altLang="en-US" sz="240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zh-CN" altLang="en-US" sz="240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zh-CN" altLang="en-US" sz="240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zh-CN" altLang="en-US" sz="240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zh-CN" altLang="en-US" sz="2400" kern="1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</a:lstStyle>
          <a:p>
            <a:r>
              <a:rPr lang="en-US" altLang="zh-CN" dirty="0"/>
              <a:t>Topic of the content</a:t>
            </a:r>
            <a:endParaRPr lang="en-US" altLang="zh-CN" dirty="0"/>
          </a:p>
          <a:p>
            <a:r>
              <a:rPr lang="en-US" altLang="zh-CN" dirty="0"/>
              <a:t>Topic of the content</a:t>
            </a:r>
            <a:endParaRPr lang="en-US" altLang="zh-CN" dirty="0"/>
          </a:p>
          <a:p>
            <a:r>
              <a:rPr lang="en-US" altLang="zh-CN" dirty="0"/>
              <a:t>Topic of the content</a:t>
            </a:r>
            <a:endParaRPr lang="en-US" altLang="zh-CN" dirty="0"/>
          </a:p>
          <a:p>
            <a:r>
              <a:rPr lang="en-US" altLang="zh-CN" dirty="0"/>
              <a:t>Topic of the content</a:t>
            </a:r>
            <a:endParaRPr lang="en-US" altLang="zh-CN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 参考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1"/>
          <p:cNvSpPr>
            <a:spLocks noGrp="1"/>
          </p:cNvSpPr>
          <p:nvPr>
            <p:ph sz="quarter" idx="14"/>
          </p:nvPr>
        </p:nvSpPr>
        <p:spPr>
          <a:xfrm>
            <a:off x="5003800" y="2336799"/>
            <a:ext cx="4768851" cy="1670581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buFontTx/>
              <a:buNone/>
              <a:defRPr lang="zh-CN" alt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2495551" y="2274888"/>
            <a:ext cx="72771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4"/>
            </p:custDataLst>
          </p:nvPr>
        </p:nvCxnSpPr>
        <p:spPr>
          <a:xfrm>
            <a:off x="2495551" y="4078288"/>
            <a:ext cx="72771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2495551" y="2337330"/>
            <a:ext cx="2446337" cy="1670050"/>
          </a:xfrm>
        </p:spPr>
        <p:txBody>
          <a:bodyPr anchor="ctr">
            <a:noAutofit/>
          </a:bodyPr>
          <a:lstStyle>
            <a:lvl1pPr marL="228600" indent="-228600" algn="ctr">
              <a:buNone/>
              <a:defRPr lang="zh-CN" altLang="en-US" sz="9600" kern="1200" spc="-5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目录1 参考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14514"/>
            <a:ext cx="4241800" cy="6872514"/>
          </a:xfrm>
          <a:prstGeom prst="rect">
            <a:avLst/>
          </a:prstGeom>
          <a:gradFill>
            <a:gsLst>
              <a:gs pos="0">
                <a:srgbClr val="111368"/>
              </a:gs>
              <a:gs pos="36000">
                <a:srgbClr val="131E6E"/>
              </a:gs>
              <a:gs pos="70000">
                <a:srgbClr val="132975"/>
              </a:gs>
              <a:gs pos="100000">
                <a:srgbClr val="152D77"/>
              </a:gs>
            </a:gsLst>
            <a:lin ang="1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灯片编号占位符 4"/>
          <p:cNvSpPr txBox="1"/>
          <p:nvPr userDrawn="1"/>
        </p:nvSpPr>
        <p:spPr>
          <a:xfrm>
            <a:off x="835563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 flipH="1">
            <a:off x="0" y="1279525"/>
            <a:ext cx="4261152" cy="438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zh-CN" sz="3200" dirty="0">
                <a:solidFill>
                  <a:srgbClr val="FFFFFF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CHAPTER</a:t>
            </a:r>
            <a:endParaRPr lang="en-US" altLang="zh-CN" sz="3200" dirty="0">
              <a:solidFill>
                <a:srgbClr val="FFFFFF"/>
              </a:solidFill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lnSpc>
                <a:spcPct val="90000"/>
              </a:lnSpc>
            </a:pPr>
            <a:endParaRPr lang="zh-CN" altLang="zh-CN" sz="72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4261152" y="-42777"/>
            <a:ext cx="0" cy="6912000"/>
          </a:xfrm>
          <a:prstGeom prst="line">
            <a:avLst/>
          </a:prstGeom>
          <a:ln w="73025">
            <a:solidFill>
              <a:srgbClr val="F8B6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内容占位符 30"/>
          <p:cNvSpPr>
            <a:spLocks noGrp="1"/>
          </p:cNvSpPr>
          <p:nvPr>
            <p:ph sz="quarter" idx="14" hasCustomPrompt="1"/>
          </p:nvPr>
        </p:nvSpPr>
        <p:spPr>
          <a:xfrm>
            <a:off x="5645567" y="1346401"/>
            <a:ext cx="5453272" cy="61938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zh-CN" altLang="en-US" sz="2800" b="1" kern="1200" dirty="0">
                <a:solidFill>
                  <a:srgbClr val="152F76">
                    <a:alpha val="90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14" name="文本占位符 57"/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200824"/>
            <a:ext cx="1917700" cy="989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72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5" name="文本占位符 81"/>
          <p:cNvSpPr>
            <a:spLocks noGrp="1"/>
          </p:cNvSpPr>
          <p:nvPr>
            <p:ph type="body" sz="quarter" idx="18"/>
          </p:nvPr>
        </p:nvSpPr>
        <p:spPr>
          <a:xfrm>
            <a:off x="5645567" y="2235200"/>
            <a:ext cx="5453272" cy="3568700"/>
          </a:xfrm>
        </p:spPr>
        <p:txBody>
          <a:bodyPr anchor="t">
            <a:noAutofit/>
          </a:bodyPr>
          <a:lstStyle>
            <a:lvl1pPr marL="285750" indent="-323850" algn="l">
              <a:lnSpc>
                <a:spcPct val="20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2000" b="0">
                <a:solidFill>
                  <a:srgbClr val="152F76"/>
                </a:solidFill>
                <a:latin typeface="+mn-lt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目录2 参考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2700" y="-23034"/>
            <a:ext cx="4616172" cy="6872514"/>
          </a:xfrm>
          <a:prstGeom prst="rect">
            <a:avLst/>
          </a:prstGeom>
          <a:gradFill>
            <a:gsLst>
              <a:gs pos="0">
                <a:srgbClr val="111368"/>
              </a:gs>
              <a:gs pos="35000">
                <a:srgbClr val="131E6E"/>
              </a:gs>
              <a:gs pos="67000">
                <a:srgbClr val="132975"/>
              </a:gs>
              <a:gs pos="100000">
                <a:srgbClr val="152D77"/>
              </a:gs>
            </a:gsLst>
            <a:lin ang="1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4625724" y="-43470"/>
            <a:ext cx="0" cy="6912000"/>
          </a:xfrm>
          <a:prstGeom prst="line">
            <a:avLst/>
          </a:prstGeom>
          <a:ln w="73025">
            <a:solidFill>
              <a:srgbClr val="F8B6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内容占位符 26"/>
          <p:cNvSpPr>
            <a:spLocks noGrp="1"/>
          </p:cNvSpPr>
          <p:nvPr>
            <p:ph sz="quarter" idx="23" hasCustomPrompt="1"/>
          </p:nvPr>
        </p:nvSpPr>
        <p:spPr>
          <a:xfrm>
            <a:off x="308619" y="2934411"/>
            <a:ext cx="3973534" cy="758825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请输入章节标题</a:t>
            </a:r>
            <a:endParaRPr lang="zh-CN" altLang="en-US" dirty="0"/>
          </a:p>
        </p:txBody>
      </p:sp>
      <p:sp>
        <p:nvSpPr>
          <p:cNvPr id="18" name="文本框 7"/>
          <p:cNvSpPr txBox="1"/>
          <p:nvPr userDrawn="1"/>
        </p:nvSpPr>
        <p:spPr>
          <a:xfrm>
            <a:off x="5699532" y="1084802"/>
            <a:ext cx="1837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b="1" spc="200" dirty="0">
                <a:solidFill>
                  <a:srgbClr val="152F76">
                    <a:alpha val="91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400" b="1" spc="200" dirty="0">
              <a:solidFill>
                <a:srgbClr val="152F76">
                  <a:alpha val="91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8"/>
          <p:cNvSpPr txBox="1"/>
          <p:nvPr userDrawn="1"/>
        </p:nvSpPr>
        <p:spPr>
          <a:xfrm>
            <a:off x="6904454" y="1305808"/>
            <a:ext cx="235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152F76">
                    <a:alpha val="18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lang="zh-CN" altLang="en-US" sz="4000" b="1" dirty="0">
              <a:solidFill>
                <a:srgbClr val="152F76">
                  <a:alpha val="18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内容占位符 22"/>
          <p:cNvSpPr>
            <a:spLocks noGrp="1"/>
          </p:cNvSpPr>
          <p:nvPr>
            <p:ph sz="quarter" idx="16"/>
          </p:nvPr>
        </p:nvSpPr>
        <p:spPr>
          <a:xfrm>
            <a:off x="5822701" y="2075249"/>
            <a:ext cx="5531099" cy="3636577"/>
          </a:xfrm>
        </p:spPr>
        <p:txBody>
          <a:bodyPr>
            <a:normAutofit/>
          </a:bodyPr>
          <a:lstStyle>
            <a:lvl1pPr marL="285750" indent="-323850" algn="l">
              <a:lnSpc>
                <a:spcPct val="200000"/>
              </a:lnSpc>
              <a:buFont typeface="Wingdings" panose="05000000000000000000" pitchFamily="2" charset="2"/>
              <a:buChar char="n"/>
              <a:defRPr sz="2000">
                <a:solidFill>
                  <a:srgbClr val="111368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24" hasCustomPrompt="1"/>
          </p:nvPr>
        </p:nvSpPr>
        <p:spPr>
          <a:xfrm>
            <a:off x="1298436" y="1733550"/>
            <a:ext cx="1993900" cy="98529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540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defRPr lang="zh-CN" altLang="en-US" sz="440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>
              <a:defRPr lang="zh-CN" altLang="en-US" sz="440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>
              <a:defRPr lang="zh-CN" altLang="en-US" sz="4400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>
              <a:defRPr lang="zh-CN" altLang="en-US" sz="44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目录2 参考版式 英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2700" y="-23034"/>
            <a:ext cx="4616172" cy="6872514"/>
          </a:xfrm>
          <a:prstGeom prst="rect">
            <a:avLst/>
          </a:prstGeom>
          <a:gradFill>
            <a:gsLst>
              <a:gs pos="0">
                <a:srgbClr val="111368"/>
              </a:gs>
              <a:gs pos="35000">
                <a:srgbClr val="131E6E"/>
              </a:gs>
              <a:gs pos="67000">
                <a:srgbClr val="132975"/>
              </a:gs>
              <a:gs pos="100000">
                <a:srgbClr val="152D77"/>
              </a:gs>
            </a:gsLst>
            <a:lin ang="1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4625724" y="-43470"/>
            <a:ext cx="0" cy="6912000"/>
          </a:xfrm>
          <a:prstGeom prst="line">
            <a:avLst/>
          </a:prstGeom>
          <a:ln w="73025">
            <a:solidFill>
              <a:srgbClr val="F8B6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内容占位符 22"/>
          <p:cNvSpPr>
            <a:spLocks noGrp="1"/>
          </p:cNvSpPr>
          <p:nvPr>
            <p:ph sz="quarter" idx="16" hasCustomPrompt="1"/>
          </p:nvPr>
        </p:nvSpPr>
        <p:spPr>
          <a:xfrm>
            <a:off x="5715000" y="1400175"/>
            <a:ext cx="5638800" cy="4311651"/>
          </a:xfrm>
        </p:spPr>
        <p:txBody>
          <a:bodyPr>
            <a:noAutofit/>
          </a:bodyPr>
          <a:lstStyle>
            <a:lvl1pPr marL="285750" indent="-323850" algn="l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n"/>
              <a:defRPr sz="2200">
                <a:solidFill>
                  <a:srgbClr val="111368"/>
                </a:solidFill>
              </a:defRPr>
            </a:lvl1pPr>
          </a:lstStyle>
          <a:p>
            <a:pPr lvl="0"/>
            <a:r>
              <a:rPr lang="en-US" altLang="zh-CN" dirty="0"/>
              <a:t>Topic of the content 1</a:t>
            </a:r>
            <a:endParaRPr lang="en-US" altLang="zh-CN" dirty="0"/>
          </a:p>
          <a:p>
            <a:pPr lvl="0"/>
            <a:r>
              <a:rPr lang="en-US" altLang="zh-CN" dirty="0"/>
              <a:t>Topic of the content 2</a:t>
            </a:r>
            <a:endParaRPr lang="en-US" altLang="zh-CN" dirty="0"/>
          </a:p>
          <a:p>
            <a:pPr lvl="0"/>
            <a:r>
              <a:rPr lang="en-US" altLang="zh-CN" dirty="0"/>
              <a:t>Topic of the content 3</a:t>
            </a:r>
            <a:endParaRPr lang="en-US" altLang="zh-CN" dirty="0"/>
          </a:p>
          <a:p>
            <a:pPr lvl="0"/>
            <a:r>
              <a:rPr lang="en-US" altLang="zh-CN" dirty="0"/>
              <a:t>Topic of the content 4</a:t>
            </a:r>
            <a:endParaRPr lang="en-US" altLang="zh-CN" dirty="0"/>
          </a:p>
          <a:p>
            <a:r>
              <a:rPr lang="en-US" altLang="zh-CN" dirty="0"/>
              <a:t>Topic of the content 5</a:t>
            </a:r>
            <a:endParaRPr lang="en-US" altLang="zh-CN" dirty="0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917602" y="2907919"/>
            <a:ext cx="294055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CONTENTS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页脚占位符 1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8.png"/><Relationship Id="rId3" Type="http://schemas.openxmlformats.org/officeDocument/2006/relationships/tags" Target="../tags/tag17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46.png"/><Relationship Id="rId2" Type="http://schemas.microsoft.com/office/2007/relationships/media" Target="file:///C:\Users\user\Desktop\Video_20240606134508_&#32534;&#36753;.wmv" TargetMode="External"/><Relationship Id="rId1" Type="http://schemas.openxmlformats.org/officeDocument/2006/relationships/video" Target="file:///C:\Users\user\Desktop\Video_20240606134508_&#32534;&#36753;.wmv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>
          <a:xfrm>
            <a:off x="424206" y="1940723"/>
            <a:ext cx="7760690" cy="673100"/>
          </a:xfrm>
        </p:spPr>
        <p:txBody>
          <a:bodyPr>
            <a:normAutofit/>
          </a:bodyPr>
          <a:lstStyle/>
          <a:p>
            <a:r>
              <a:rPr lang="zh-CN" altLang="en-US" dirty="0"/>
              <a:t>视觉系统架设方案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825944" y="2971800"/>
            <a:ext cx="6539801" cy="457200"/>
          </a:xfrm>
        </p:spPr>
        <p:txBody>
          <a:bodyPr/>
          <a:lstStyle/>
          <a:p>
            <a:r>
              <a:rPr lang="zh-CN" altLang="en-US" sz="2000" b="1" dirty="0"/>
              <a:t>大恒图像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中国大恒</a:t>
            </a:r>
            <a:r>
              <a:rPr lang="en-US" altLang="zh-CN" dirty="0"/>
              <a:t>(</a:t>
            </a:r>
            <a:r>
              <a:rPr lang="zh-CN" altLang="en-US" dirty="0"/>
              <a:t>集团</a:t>
            </a:r>
            <a:r>
              <a:rPr lang="en-US" altLang="zh-CN" dirty="0"/>
              <a:t>)</a:t>
            </a:r>
            <a:r>
              <a:rPr lang="zh-CN" altLang="en-US" dirty="0"/>
              <a:t>有限公司北京图像视觉技术分公司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视觉系统选型及搭建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444500" y="1441805"/>
            <a:ext cx="11402944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实验室搭建示例：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ym typeface="+mn-ea"/>
              </a:rPr>
              <a:t>现场回摆时的摆动速度</a:t>
            </a:r>
            <a:endParaRPr lang="zh-CN" altLang="en-US" sz="1600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ym typeface="+mn-ea"/>
              </a:rPr>
              <a:t>约在</a:t>
            </a:r>
            <a:r>
              <a:rPr lang="en-US" altLang="zh-CN" sz="1600" b="1" u="sng" dirty="0">
                <a:sym typeface="+mn-ea"/>
              </a:rPr>
              <a:t>628.31mm/s</a:t>
            </a:r>
            <a:endParaRPr lang="en-US" altLang="zh-CN" sz="1600" b="1" u="sng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sz="1600" dirty="0">
                <a:sym typeface="+mn-ea"/>
              </a:rPr>
              <a:t>实验室的机械臂</a:t>
            </a:r>
            <a:endParaRPr sz="1600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sz="1600" dirty="0">
                <a:sym typeface="+mn-ea"/>
              </a:rPr>
              <a:t>摆动速度约为</a:t>
            </a:r>
            <a:r>
              <a:rPr lang="en-US" altLang="zh-CN" sz="1600" b="1" u="sng" dirty="0">
                <a:sym typeface="+mn-ea"/>
              </a:rPr>
              <a:t>650mm/s</a:t>
            </a:r>
            <a:endParaRPr lang="en-US" altLang="zh-CN" sz="1600" b="1" u="sng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ym typeface="+mn-ea"/>
              </a:rPr>
              <a:t>镜头表面距离端子</a:t>
            </a:r>
            <a:r>
              <a:rPr lang="zh-CN" altLang="en-US" sz="1600" b="1" u="sng" dirty="0">
                <a:sym typeface="+mn-ea"/>
              </a:rPr>
              <a:t>：</a:t>
            </a:r>
            <a:r>
              <a:rPr lang="en-US" altLang="zh-CN" sz="1600" b="1" u="sng" dirty="0">
                <a:sym typeface="+mn-ea"/>
              </a:rPr>
              <a:t>100mm</a:t>
            </a:r>
            <a:endParaRPr lang="en-US" altLang="zh-CN" sz="1600" b="1" u="sng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ym typeface="+mn-ea"/>
              </a:rPr>
              <a:t>光源距离端子：</a:t>
            </a:r>
            <a:r>
              <a:rPr lang="en-US" altLang="zh-CN" sz="1600" dirty="0">
                <a:sym typeface="+mn-ea"/>
              </a:rPr>
              <a:t>70mm</a:t>
            </a:r>
            <a:endParaRPr lang="en-US" altLang="zh-CN" sz="1600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en-US" altLang="zh-CN" sz="1600" dirty="0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44500" y="1072473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系统搭建验证</a:t>
            </a:r>
            <a:endParaRPr lang="en-US" altLang="zh-CN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测试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70580" y="1289050"/>
            <a:ext cx="8313420" cy="4676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视觉系统选型及搭建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444500" y="1441805"/>
            <a:ext cx="11402944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实验室搭建示例：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ym typeface="+mn-ea"/>
              </a:rPr>
              <a:t>现场回摆时的摆动速度</a:t>
            </a:r>
            <a:endParaRPr lang="zh-CN" altLang="en-US" sz="1600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ym typeface="+mn-ea"/>
              </a:rPr>
              <a:t>约在</a:t>
            </a:r>
            <a:r>
              <a:rPr lang="en-US" altLang="zh-CN" sz="1600" b="1" u="sng" dirty="0">
                <a:sym typeface="+mn-ea"/>
              </a:rPr>
              <a:t>628.31mm/s</a:t>
            </a:r>
            <a:endParaRPr lang="en-US" altLang="zh-CN" sz="1600" b="1" u="sng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sz="1600" dirty="0">
                <a:sym typeface="+mn-ea"/>
              </a:rPr>
              <a:t>实验室的机械臂</a:t>
            </a:r>
            <a:endParaRPr sz="1600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sz="1600" dirty="0">
                <a:sym typeface="+mn-ea"/>
              </a:rPr>
              <a:t>摆动速度约为</a:t>
            </a:r>
            <a:r>
              <a:rPr lang="en-US" altLang="zh-CN" sz="1600" b="1" u="sng" dirty="0">
                <a:sym typeface="+mn-ea"/>
              </a:rPr>
              <a:t>650mm/s</a:t>
            </a:r>
            <a:endParaRPr lang="en-US" altLang="zh-CN" sz="1600" b="1" u="sng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ym typeface="+mn-ea"/>
              </a:rPr>
              <a:t>镜头表面距离端子</a:t>
            </a:r>
            <a:r>
              <a:rPr lang="zh-CN" altLang="en-US" sz="1600" b="1" u="sng" dirty="0">
                <a:sym typeface="+mn-ea"/>
              </a:rPr>
              <a:t>：</a:t>
            </a:r>
            <a:r>
              <a:rPr lang="en-US" altLang="zh-CN" sz="1600" b="1" u="sng" dirty="0">
                <a:sym typeface="+mn-ea"/>
              </a:rPr>
              <a:t>100mm</a:t>
            </a:r>
            <a:endParaRPr lang="en-US" altLang="zh-CN" sz="1600" b="1" u="sng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ym typeface="+mn-ea"/>
              </a:rPr>
              <a:t>光源距离端子：</a:t>
            </a:r>
            <a:r>
              <a:rPr lang="en-US" altLang="zh-CN" sz="1600" dirty="0">
                <a:sym typeface="+mn-ea"/>
              </a:rPr>
              <a:t>70mm</a:t>
            </a:r>
            <a:endParaRPr lang="en-US" altLang="zh-CN" sz="1600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en-US" altLang="zh-CN" sz="1600" dirty="0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44500" y="1072473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系统搭建验证</a:t>
            </a:r>
            <a:endParaRPr lang="en-US" altLang="zh-CN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测试视频_角度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57550" y="1273810"/>
            <a:ext cx="8735060" cy="4646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视觉系统选型及搭建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444500" y="1441805"/>
            <a:ext cx="11402944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拍图效果：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无投影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动态图片清晰度可以做到和静态的像素误差小于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0.5mm/pixel</a:t>
            </a: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实际存图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1.85s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，共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312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张，其中可以捕捉到有效图片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张，实际存图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1s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，有效图片约为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张。足够算法处理样本集。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44500" y="1072473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测试结果验证</a:t>
            </a:r>
            <a:endParaRPr lang="en-US" altLang="zh-CN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0" y="3771265"/>
            <a:ext cx="3406140" cy="18440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65506" y="5720847"/>
            <a:ext cx="538480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855" y="3771265"/>
            <a:ext cx="3741420" cy="17602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26101" y="5685287"/>
            <a:ext cx="538480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>
          <a:xfrm>
            <a:off x="476250" y="1017610"/>
            <a:ext cx="11239500" cy="504000"/>
          </a:xfrm>
        </p:spPr>
        <p:txBody>
          <a:bodyPr/>
          <a:lstStyle/>
          <a:p>
            <a:r>
              <a:rPr lang="zh-CN" altLang="en-US" dirty="0"/>
              <a:t>视觉方案结论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视觉系统选型及搭建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18435" y="1426455"/>
            <a:ext cx="109551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dirty="0">
                <a:solidFill>
                  <a:schemeClr val="tx1"/>
                </a:solidFill>
              </a:rPr>
              <a:t>上述方案中，</a:t>
            </a:r>
            <a:r>
              <a:rPr kumimoji="1" lang="zh-CN" sz="1600" dirty="0">
                <a:solidFill>
                  <a:schemeClr val="tx1"/>
                </a:solidFill>
              </a:rPr>
              <a:t>相机与镜头及光源的配合缺一不可，此视觉系统可以达到静态和动态图像误差在</a:t>
            </a:r>
            <a:r>
              <a:rPr kumimoji="1" lang="en-US" altLang="zh-CN" sz="1600" dirty="0">
                <a:solidFill>
                  <a:schemeClr val="tx1"/>
                </a:solidFill>
              </a:rPr>
              <a:t>0.5mm/pixel</a:t>
            </a:r>
            <a:r>
              <a:rPr kumimoji="1" lang="zh-CN" altLang="en-US" sz="1600" dirty="0">
                <a:solidFill>
                  <a:schemeClr val="tx1"/>
                </a:solidFill>
              </a:rPr>
              <a:t>内，适配此高速检测系统。</a:t>
            </a:r>
            <a:endParaRPr kumimoji="1" lang="zh-CN" sz="16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sz="1600" b="1" dirty="0">
                <a:solidFill>
                  <a:schemeClr val="tx1"/>
                </a:solidFill>
              </a:rPr>
              <a:t>物品清单：</a:t>
            </a:r>
            <a:endParaRPr kumimoji="1" lang="zh-CN" sz="1600" b="1" dirty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sz="1600" b="1" dirty="0">
                <a:solidFill>
                  <a:schemeClr val="tx1"/>
                </a:solidFill>
              </a:rPr>
              <a:t>相机：MER2-230-168U3C</a:t>
            </a:r>
            <a:endParaRPr kumimoji="1" lang="zh-CN" sz="1600" b="1" dirty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sz="1600" b="1" dirty="0">
                <a:solidFill>
                  <a:schemeClr val="tx1"/>
                </a:solidFill>
              </a:rPr>
              <a:t>镜头：HN-1624-20M-C1-1X</a:t>
            </a:r>
            <a:endParaRPr kumimoji="1" lang="zh-CN" sz="1600" b="1" dirty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sz="1600" b="1" dirty="0">
                <a:solidFill>
                  <a:schemeClr val="tx1"/>
                </a:solidFill>
              </a:rPr>
              <a:t>光源：HV-RG-120-080-60-SW-SO19-V0</a:t>
            </a:r>
            <a:endParaRPr kumimoji="1" lang="zh-CN" sz="1600" b="1" dirty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sz="1600" b="1" dirty="0">
                <a:solidFill>
                  <a:schemeClr val="tx1"/>
                </a:solidFill>
              </a:rPr>
              <a:t>光控：HV-CA1024DU-4</a:t>
            </a:r>
            <a:endParaRPr kumimoji="1" lang="zh-CN" sz="1600" b="1" dirty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sz="1600" b="1" dirty="0">
                <a:solidFill>
                  <a:schemeClr val="tx1"/>
                </a:solidFill>
              </a:rPr>
              <a:t>线缆：U3 Micro-B/S to A 3m (COMOSS)</a:t>
            </a:r>
            <a:endParaRPr kumimoji="1" lang="zh-CN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视觉系统选型及搭建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44500" y="978684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成像效果展示</a:t>
            </a:r>
            <a:endParaRPr lang="zh-CN" altLang="en-US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290" y="1631950"/>
            <a:ext cx="3284220" cy="16840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" y="3429000"/>
            <a:ext cx="3283585" cy="14585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37366" y="5151887"/>
            <a:ext cx="2293620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抱紧处铜箍变形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--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动、静态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870" y="1631950"/>
            <a:ext cx="3443605" cy="16833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715" y="3429000"/>
            <a:ext cx="2621915" cy="146431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614956" y="5152522"/>
            <a:ext cx="2115820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带绝缘皮完好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--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动、静态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835" y="1631950"/>
            <a:ext cx="3810000" cy="16459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0205" y="3425190"/>
            <a:ext cx="3223260" cy="146240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810401" y="5151887"/>
            <a:ext cx="1582420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防水破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--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动、静态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视觉系统选型及搭建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44500" y="978684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成像效果展示</a:t>
            </a:r>
            <a:endParaRPr lang="zh-CN" altLang="en-US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7366" y="5151887"/>
            <a:ext cx="1582420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飞丝样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--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动、静态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14956" y="5152522"/>
            <a:ext cx="1404620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完好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--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动、静态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120281" y="5151887"/>
            <a:ext cx="1514475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完好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2--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动、静态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90" y="3369310"/>
            <a:ext cx="3116580" cy="1485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" y="1701800"/>
            <a:ext cx="3099435" cy="1371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550" y="1701800"/>
            <a:ext cx="3665220" cy="1379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145" y="3375660"/>
            <a:ext cx="3730625" cy="1482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880" y="1701800"/>
            <a:ext cx="3134360" cy="14808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120" y="3375660"/>
            <a:ext cx="36118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视觉系统选型及搭建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44500" y="978684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成像效果展示</a:t>
            </a:r>
            <a:endParaRPr lang="zh-CN" altLang="en-US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7366" y="5151887"/>
            <a:ext cx="1514475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完好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3--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动、静态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90876" y="5152522"/>
            <a:ext cx="1760220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铜线裸露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--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动、静态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568466" y="5151887"/>
            <a:ext cx="2471420" cy="30670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包裹不紧、无伸出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--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动、静态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040" y="1859280"/>
            <a:ext cx="3139440" cy="1249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" y="3324860"/>
            <a:ext cx="3619500" cy="1447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280" y="1859280"/>
            <a:ext cx="3383280" cy="12268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180" y="3416300"/>
            <a:ext cx="3205480" cy="11741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240" y="1859280"/>
            <a:ext cx="3271520" cy="12268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490" y="3264535"/>
            <a:ext cx="3131820" cy="132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dirty="0"/>
              <a:t>软件算法</a:t>
            </a:r>
            <a:r>
              <a:rPr lang="zh-CN" altLang="en-US" dirty="0"/>
              <a:t>及调试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>
                <a:sym typeface="+mn-ea"/>
              </a:rPr>
              <a:t>软件算法</a:t>
            </a:r>
            <a:r>
              <a:rPr lang="zh-CN" altLang="en-US" dirty="0">
                <a:sym typeface="+mn-ea"/>
              </a:rPr>
              <a:t>及调试</a:t>
            </a:r>
            <a:endParaRPr lang="en-US" dirty="0"/>
          </a:p>
        </p:txBody>
      </p:sp>
      <p:sp>
        <p:nvSpPr>
          <p:cNvPr id="33" name="内容占位符 3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endParaRPr lang="en-US" altLang="zh-CN" dirty="0"/>
          </a:p>
          <a:p>
            <a:pPr marL="0" indent="0">
              <a:buNone/>
            </a:pPr>
            <a:endParaRPr lang="en-US" altLang="zh-CN" sz="2000" dirty="0"/>
          </a:p>
        </p:txBody>
      </p:sp>
      <p:sp>
        <p:nvSpPr>
          <p:cNvPr id="10" name="矩形 9"/>
          <p:cNvSpPr/>
          <p:nvPr/>
        </p:nvSpPr>
        <p:spPr>
          <a:xfrm>
            <a:off x="444500" y="978684"/>
            <a:ext cx="180340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AI</a:t>
            </a:r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软件训练效果</a:t>
            </a:r>
            <a:endParaRPr lang="zh-CN" altLang="en-US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内容占位符 13"/>
          <p:cNvPicPr>
            <a:picLocks noChangeAspect="1"/>
          </p:cNvPicPr>
          <p:nvPr>
            <p:ph sz="quarter" idx="18"/>
          </p:nvPr>
        </p:nvPicPr>
        <p:blipFill>
          <a:blip r:embed="rId1"/>
          <a:stretch>
            <a:fillRect/>
          </a:stretch>
        </p:blipFill>
        <p:spPr>
          <a:xfrm>
            <a:off x="5831840" y="1680845"/>
            <a:ext cx="5852160" cy="3564255"/>
          </a:xfrm>
          <a:prstGeom prst="rect">
            <a:avLst/>
          </a:prstGeom>
        </p:spPr>
      </p:pic>
      <p:pic>
        <p:nvPicPr>
          <p:cNvPr id="16" name="内容占位符 15"/>
          <p:cNvPicPr>
            <a:picLocks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76835" y="1646555"/>
            <a:ext cx="5907405" cy="356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>
                <a:sym typeface="+mn-ea"/>
              </a:rPr>
              <a:t>软件算法</a:t>
            </a:r>
            <a:r>
              <a:rPr lang="zh-CN" altLang="en-US" dirty="0">
                <a:sym typeface="+mn-ea"/>
              </a:rPr>
              <a:t>及调试</a:t>
            </a:r>
            <a:endParaRPr lang="en-US" dirty="0"/>
          </a:p>
        </p:txBody>
      </p:sp>
      <p:sp>
        <p:nvSpPr>
          <p:cNvPr id="33" name="内容占位符 3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endParaRPr lang="en-US" altLang="zh-CN" dirty="0"/>
          </a:p>
          <a:p>
            <a:pPr>
              <a:lnSpc>
                <a:spcPct val="130000"/>
              </a:lnSpc>
            </a:pPr>
            <a:endParaRPr lang="zh-CN" altLang="en-US" dirty="0"/>
          </a:p>
          <a:p>
            <a:pPr marL="0" indent="0">
              <a:buNone/>
            </a:pPr>
            <a:endParaRPr lang="en-US" altLang="zh-CN" sz="2000" dirty="0"/>
          </a:p>
        </p:txBody>
      </p:sp>
      <p:sp>
        <p:nvSpPr>
          <p:cNvPr id="7" name="矩形 6"/>
          <p:cNvSpPr/>
          <p:nvPr/>
        </p:nvSpPr>
        <p:spPr>
          <a:xfrm>
            <a:off x="444500" y="1006213"/>
            <a:ext cx="18034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solidFill>
                  <a:srgbClr val="152F76"/>
                </a:solidFill>
                <a:latin typeface="+mj-lt"/>
                <a:ea typeface="+mj-ea"/>
                <a:cs typeface="+mj-cs"/>
                <a:sym typeface="+mn-ea"/>
              </a:rPr>
              <a:t>AI</a:t>
            </a:r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  <a:sym typeface="+mn-ea"/>
              </a:rPr>
              <a:t>软件训练效果</a:t>
            </a:r>
            <a:endParaRPr lang="en-US" altLang="zh-CN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sz="quarter" idx="17"/>
          </p:nvPr>
        </p:nvPicPr>
        <p:blipFill>
          <a:blip r:embed="rId1"/>
          <a:stretch>
            <a:fillRect/>
          </a:stretch>
        </p:blipFill>
        <p:spPr>
          <a:xfrm>
            <a:off x="444500" y="2275205"/>
            <a:ext cx="5622290" cy="3435985"/>
          </a:xfrm>
          <a:prstGeom prst="rect">
            <a:avLst/>
          </a:prstGeom>
        </p:spPr>
      </p:pic>
      <p:pic>
        <p:nvPicPr>
          <p:cNvPr id="8" name="内容占位符 7"/>
          <p:cNvPicPr>
            <a:picLocks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6061710" y="2265680"/>
            <a:ext cx="5622290" cy="345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88"/>
            <a:ext cx="7653036" cy="4358589"/>
          </a:xfrm>
          <a:custGeom>
            <a:avLst/>
            <a:gdLst>
              <a:gd name="T0" fmla="*/ 2665 w 2665"/>
              <a:gd name="T1" fmla="*/ 0 h 1127"/>
              <a:gd name="T2" fmla="*/ 0 w 2665"/>
              <a:gd name="T3" fmla="*/ 0 h 1127"/>
              <a:gd name="T4" fmla="*/ 652 w 2665"/>
              <a:gd name="T5" fmla="*/ 1127 h 1127"/>
              <a:gd name="T6" fmla="*/ 2665 w 2665"/>
              <a:gd name="T7" fmla="*/ 0 h 1127"/>
              <a:gd name="connsiteX0" fmla="*/ 10000 w 10000"/>
              <a:gd name="connsiteY0" fmla="*/ 0 h 13164"/>
              <a:gd name="connsiteX1" fmla="*/ 0 w 10000"/>
              <a:gd name="connsiteY1" fmla="*/ 0 h 13164"/>
              <a:gd name="connsiteX2" fmla="*/ 16 w 10000"/>
              <a:gd name="connsiteY2" fmla="*/ 13164 h 13164"/>
              <a:gd name="connsiteX3" fmla="*/ 10000 w 10000"/>
              <a:gd name="connsiteY3" fmla="*/ 0 h 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3164">
                <a:moveTo>
                  <a:pt x="10000" y="0"/>
                </a:moveTo>
                <a:lnTo>
                  <a:pt x="0" y="0"/>
                </a:lnTo>
                <a:cubicBezTo>
                  <a:pt x="5" y="4388"/>
                  <a:pt x="11" y="8776"/>
                  <a:pt x="16" y="13164"/>
                </a:cubicBezTo>
                <a:lnTo>
                  <a:pt x="100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3" tIns="60956" rIns="121913" bIns="60956" numCol="1" anchor="t" anchorCtr="0" compatLnSpc="1"/>
          <a:lstStyle/>
          <a:p>
            <a:endParaRPr lang="zh-CN" altLang="en-US" sz="1705"/>
          </a:p>
        </p:txBody>
      </p:sp>
      <p:sp>
        <p:nvSpPr>
          <p:cNvPr id="10" name="任意多边形 9"/>
          <p:cNvSpPr/>
          <p:nvPr/>
        </p:nvSpPr>
        <p:spPr bwMode="auto">
          <a:xfrm>
            <a:off x="0" y="188"/>
            <a:ext cx="5976726" cy="6857624"/>
          </a:xfrm>
          <a:custGeom>
            <a:avLst/>
            <a:gdLst>
              <a:gd name="connsiteX0" fmla="*/ 0 w 6303578"/>
              <a:gd name="connsiteY0" fmla="*/ 5940123 h 7232650"/>
              <a:gd name="connsiteX1" fmla="*/ 707864 w 6303578"/>
              <a:gd name="connsiteY1" fmla="*/ 7232650 h 7232650"/>
              <a:gd name="connsiteX2" fmla="*/ 0 w 6303578"/>
              <a:gd name="connsiteY2" fmla="*/ 7232650 h 7232650"/>
              <a:gd name="connsiteX3" fmla="*/ 0 w 6303578"/>
              <a:gd name="connsiteY3" fmla="*/ 0 h 7232650"/>
              <a:gd name="connsiteX4" fmla="*/ 2087752 w 6303578"/>
              <a:gd name="connsiteY4" fmla="*/ 0 h 7232650"/>
              <a:gd name="connsiteX5" fmla="*/ 6303578 w 6303578"/>
              <a:gd name="connsiteY5" fmla="*/ 7232650 h 7232650"/>
              <a:gd name="connsiteX6" fmla="*/ 707865 w 6303578"/>
              <a:gd name="connsiteY6" fmla="*/ 7232650 h 7232650"/>
              <a:gd name="connsiteX7" fmla="*/ 0 w 6303578"/>
              <a:gd name="connsiteY7" fmla="*/ 5940123 h 723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3578" h="7232650">
                <a:moveTo>
                  <a:pt x="0" y="5940123"/>
                </a:moveTo>
                <a:lnTo>
                  <a:pt x="707864" y="7232650"/>
                </a:lnTo>
                <a:lnTo>
                  <a:pt x="0" y="7232650"/>
                </a:lnTo>
                <a:close/>
                <a:moveTo>
                  <a:pt x="0" y="0"/>
                </a:moveTo>
                <a:lnTo>
                  <a:pt x="2087752" y="0"/>
                </a:lnTo>
                <a:lnTo>
                  <a:pt x="6303578" y="7232650"/>
                </a:lnTo>
                <a:lnTo>
                  <a:pt x="707865" y="7232650"/>
                </a:lnTo>
                <a:lnTo>
                  <a:pt x="0" y="5940123"/>
                </a:lnTo>
                <a:close/>
              </a:path>
            </a:pathLst>
          </a:custGeom>
          <a:gradFill>
            <a:gsLst>
              <a:gs pos="0">
                <a:srgbClr val="111368"/>
              </a:gs>
              <a:gs pos="31000">
                <a:srgbClr val="131E6E"/>
              </a:gs>
              <a:gs pos="67000">
                <a:srgbClr val="132975"/>
              </a:gs>
              <a:gs pos="100000">
                <a:srgbClr val="152D77"/>
              </a:gs>
            </a:gsLst>
            <a:lin ang="1800000" scaled="0"/>
          </a:gradFill>
          <a:ln>
            <a:noFill/>
          </a:ln>
        </p:spPr>
        <p:txBody>
          <a:bodyPr vert="horz" wrap="square" lIns="121913" tIns="60956" rIns="121913" bIns="60956" numCol="1" anchor="t" anchorCtr="0" compatLnSpc="1">
            <a:noAutofit/>
          </a:bodyPr>
          <a:lstStyle/>
          <a:p>
            <a:endParaRPr lang="zh-CN" altLang="en-US" sz="1705"/>
          </a:p>
        </p:txBody>
      </p:sp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6215276" y="2273200"/>
            <a:ext cx="359981" cy="359981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6800772" y="2215650"/>
            <a:ext cx="2134453" cy="54476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项目需求及难点</a:t>
            </a:r>
            <a:endParaRPr lang="en-US" altLang="zh-CN" sz="24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en-US" altLang="zh-CN" sz="114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Chapter</a:t>
            </a:r>
            <a:r>
              <a:rPr lang="zh-CN" altLang="en-US" sz="114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14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14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14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114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endParaRPr lang="zh-CN" altLang="en-US" sz="114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MH_Number_2"/>
          <p:cNvSpPr/>
          <p:nvPr>
            <p:custDataLst>
              <p:tags r:id="rId3"/>
            </p:custDataLst>
          </p:nvPr>
        </p:nvSpPr>
        <p:spPr>
          <a:xfrm>
            <a:off x="6215276" y="3120265"/>
            <a:ext cx="359981" cy="35998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MH_Entry_2"/>
          <p:cNvSpPr/>
          <p:nvPr>
            <p:custDataLst>
              <p:tags r:id="rId4"/>
            </p:custDataLst>
          </p:nvPr>
        </p:nvSpPr>
        <p:spPr>
          <a:xfrm>
            <a:off x="6800772" y="3062714"/>
            <a:ext cx="2657259" cy="54476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en-US" altLang="zh-CN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3D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选型及系统搭建</a:t>
            </a:r>
            <a:endParaRPr lang="en-US" altLang="zh-CN" sz="24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4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Chapter 2</a:t>
            </a:r>
            <a:endParaRPr lang="zh-CN" altLang="en-US" sz="114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MH_Number_3"/>
          <p:cNvSpPr/>
          <p:nvPr>
            <p:custDataLst>
              <p:tags r:id="rId5"/>
            </p:custDataLst>
          </p:nvPr>
        </p:nvSpPr>
        <p:spPr>
          <a:xfrm>
            <a:off x="6215276" y="3967330"/>
            <a:ext cx="359981" cy="359981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MH_Entry_3"/>
          <p:cNvSpPr/>
          <p:nvPr>
            <p:custDataLst>
              <p:tags r:id="rId6"/>
            </p:custDataLst>
          </p:nvPr>
        </p:nvSpPr>
        <p:spPr>
          <a:xfrm>
            <a:off x="6800772" y="3909779"/>
            <a:ext cx="2536267" cy="54476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en-US" altLang="zh-CN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2D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选型及系统搭建</a:t>
            </a:r>
            <a:endParaRPr lang="en-US" altLang="zh-CN" sz="24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4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Chapter 3</a:t>
            </a:r>
            <a:endParaRPr lang="zh-CN" altLang="en-US" sz="114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MH_Others_1"/>
          <p:cNvSpPr txBox="1"/>
          <p:nvPr>
            <p:custDataLst>
              <p:tags r:id="rId7"/>
            </p:custDataLst>
          </p:nvPr>
        </p:nvSpPr>
        <p:spPr>
          <a:xfrm>
            <a:off x="1065505" y="2417226"/>
            <a:ext cx="2490457" cy="1050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 录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Others_2"/>
          <p:cNvSpPr txBox="1"/>
          <p:nvPr>
            <p:custDataLst>
              <p:tags r:id="rId8"/>
            </p:custDataLst>
          </p:nvPr>
        </p:nvSpPr>
        <p:spPr>
          <a:xfrm>
            <a:off x="1206133" y="3448114"/>
            <a:ext cx="2209201" cy="46166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3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000">
        <p:cut/>
      </p:transition>
    </mc:Choice>
    <mc:Fallback>
      <p:transition advTm="2000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ym typeface="+mn-ea"/>
              </a:rPr>
              <a:t>软件算法</a:t>
            </a:r>
            <a:r>
              <a:rPr lang="zh-CN" altLang="en-US" dirty="0">
                <a:sym typeface="+mn-ea"/>
              </a:rPr>
              <a:t>及调试</a:t>
            </a:r>
            <a:endParaRPr lang="en-US"/>
          </a:p>
        </p:txBody>
      </p:sp>
      <p:sp>
        <p:nvSpPr>
          <p:cNvPr id="33" name="内容占位符 3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altLang="zh-CN"/>
          </a:p>
          <a:p>
            <a:endParaRPr lang="zh-CN" altLang="en-US"/>
          </a:p>
          <a:p>
            <a:endParaRPr lang="zh-CN" altLang="en-US" sz="2000"/>
          </a:p>
        </p:txBody>
      </p:sp>
      <p:sp>
        <p:nvSpPr>
          <p:cNvPr id="7" name="矩形 6"/>
          <p:cNvSpPr/>
          <p:nvPr/>
        </p:nvSpPr>
        <p:spPr>
          <a:xfrm>
            <a:off x="444500" y="1006213"/>
            <a:ext cx="18034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solidFill>
                  <a:srgbClr val="152F76"/>
                </a:solidFill>
                <a:latin typeface="+mj-lt"/>
                <a:ea typeface="+mj-ea"/>
                <a:cs typeface="+mj-cs"/>
                <a:sym typeface="+mn-ea"/>
              </a:rPr>
              <a:t>AI</a:t>
            </a:r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  <a:sym typeface="+mn-ea"/>
              </a:rPr>
              <a:t>软件训练效果</a:t>
            </a:r>
            <a:endParaRPr lang="en-US" altLang="zh-CN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sz="quarter" idx="17"/>
          </p:nvPr>
        </p:nvPicPr>
        <p:blipFill>
          <a:blip r:embed="rId1"/>
          <a:stretch>
            <a:fillRect/>
          </a:stretch>
        </p:blipFill>
        <p:spPr>
          <a:xfrm>
            <a:off x="444500" y="2281555"/>
            <a:ext cx="5622290" cy="3423920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6061710" y="2263775"/>
            <a:ext cx="5622290" cy="3459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r>
              <a:rPr lang="en-US" altLang="zh-CN"/>
              <a:t>AI</a:t>
            </a:r>
            <a:r>
              <a:t>推理测试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dirty="0">
                <a:sym typeface="+mn-ea"/>
              </a:rPr>
              <a:t>软件算法</a:t>
            </a:r>
            <a:r>
              <a:rPr lang="zh-CN" altLang="en-US" dirty="0">
                <a:sym typeface="+mn-ea"/>
              </a:rPr>
              <a:t>及调试</a:t>
            </a:r>
            <a:endParaRPr lang="zh-CN" altLang="en-US"/>
          </a:p>
        </p:txBody>
      </p:sp>
      <p:pic>
        <p:nvPicPr>
          <p:cNvPr id="10" name="Video_20240606134508_编辑.wmv">
            <a:hlinkClick r:id="" action="ppaction://media"/>
          </p:cNvPr>
          <p:cNvPicPr/>
          <p:nvPr>
            <p:ph sz="quarter" idx="17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85035" y="1680845"/>
            <a:ext cx="8185785" cy="4464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r>
              <a:rPr lang="en-US" altLang="zh-CN"/>
              <a:t>AI</a:t>
            </a:r>
            <a:r>
              <a:t>优化需求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dirty="0">
                <a:sym typeface="+mn-ea"/>
              </a:rPr>
              <a:t>软件算法</a:t>
            </a:r>
            <a:r>
              <a:rPr lang="zh-CN" altLang="en-US" dirty="0">
                <a:sym typeface="+mn-ea"/>
              </a:rPr>
              <a:t>及调试</a:t>
            </a:r>
            <a:endParaRPr lang="zh-CN" altLang="en-US"/>
          </a:p>
        </p:txBody>
      </p:sp>
      <p:sp>
        <p:nvSpPr>
          <p:cNvPr id="2" name="内容占位符 1"/>
          <p:cNvSpPr/>
          <p:nvPr>
            <p:ph sz="quarter" idx="17"/>
          </p:nvPr>
        </p:nvSpPr>
        <p:spPr/>
        <p:txBody>
          <a:bodyPr/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sz="1800"/>
              <a:t>增加不同类型缺陷在不同型号产品上的样本，目前只拿到了几种缺陷的单一样品，在当前样本上推理表现非常好，但是需要更多样本来提升识别准确度。如果无法提供大量有缺陷的样品，可以提供不同类型的合格产品，后续人工制造缺陷。</a:t>
            </a:r>
            <a:endParaRPr sz="1800"/>
          </a:p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sz="1800"/>
          </a:p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sz="1800"/>
              <a:t>目前测试是采用连续采集，从中筛选合格图像进行推理，后续尽可能优化为单次触发采集，这样可以固定物料在图像中的位置，同时光源比较稳定不会出现过曝等问题。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r>
              <a:t>调试及架设方案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dirty="0">
                <a:sym typeface="+mn-ea"/>
              </a:rPr>
              <a:t>软件算法</a:t>
            </a:r>
            <a:r>
              <a:rPr lang="zh-CN" altLang="en-US" dirty="0">
                <a:sym typeface="+mn-ea"/>
              </a:rPr>
              <a:t>及调试</a:t>
            </a:r>
            <a:endParaRPr lang="zh-CN" altLang="en-US"/>
          </a:p>
        </p:txBody>
      </p:sp>
      <p:sp>
        <p:nvSpPr>
          <p:cNvPr id="2" name="内容占位符 1"/>
          <p:cNvSpPr/>
          <p:nvPr>
            <p:ph sz="quarter" idx="17"/>
          </p:nvPr>
        </p:nvSpPr>
        <p:spPr>
          <a:xfrm>
            <a:off x="444500" y="1609090"/>
            <a:ext cx="11239500" cy="1140460"/>
          </a:xfrm>
        </p:spPr>
        <p:txBody>
          <a:bodyPr>
            <a:normAutofit fontScale="90000"/>
          </a:bodyPr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t>在防水端子与放线</a:t>
            </a:r>
            <a:r>
              <a:rPr lang="en-US" altLang="zh-CN"/>
              <a:t>/</a:t>
            </a:r>
            <a:r>
              <a:t>进线端之间的固定高度处放置视觉系统，在放线</a:t>
            </a:r>
            <a:r>
              <a:rPr lang="en-US" altLang="zh-CN"/>
              <a:t>/</a:t>
            </a:r>
            <a:r>
              <a:t>进线端的固定视野范围内加设两组对射来触发相机采图检测</a:t>
            </a:r>
          </a:p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t>蓝色为两组对射装置，红色为视觉系统摆放的位置。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1295" y="2218055"/>
            <a:ext cx="3611880" cy="3931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dirty="0"/>
              <a:t>初步报价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r>
              <a:t>报价方案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/>
              <a:t>报价</a:t>
            </a:r>
            <a:endParaRPr lang="zh-CN" altLang="en-US"/>
          </a:p>
        </p:txBody>
      </p:sp>
      <p:sp>
        <p:nvSpPr>
          <p:cNvPr id="2" name="内容占位符 1"/>
          <p:cNvSpPr/>
          <p:nvPr>
            <p:ph sz="quarter" idx="17"/>
          </p:nvPr>
        </p:nvSpPr>
        <p:spPr>
          <a:xfrm>
            <a:off x="444500" y="1609090"/>
            <a:ext cx="11239500" cy="1007110"/>
          </a:xfrm>
        </p:spPr>
        <p:txBody>
          <a:bodyPr>
            <a:normAutofit/>
          </a:bodyPr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t>详见报价单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33" name="内容占位符 32"/>
          <p:cNvSpPr>
            <a:spLocks noGrp="1"/>
          </p:cNvSpPr>
          <p:nvPr>
            <p:ph sz="quarter" idx="17"/>
          </p:nvPr>
        </p:nvSpPr>
        <p:spPr>
          <a:xfrm>
            <a:off x="444500" y="1119407"/>
            <a:ext cx="11565792" cy="4486518"/>
          </a:xfrm>
        </p:spPr>
        <p:txBody>
          <a:bodyPr>
            <a:normAutofit/>
          </a:bodyPr>
          <a:lstStyle/>
          <a:p>
            <a:r>
              <a:rPr b="1" dirty="0"/>
              <a:t>王远珩</a:t>
            </a:r>
            <a:endParaRPr b="1" dirty="0"/>
          </a:p>
          <a:p>
            <a:r>
              <a:rPr lang="zh-CN" altLang="en-US" dirty="0"/>
              <a:t>销售部</a:t>
            </a:r>
            <a:endParaRPr lang="en-US" altLang="zh-CN" dirty="0"/>
          </a:p>
          <a:p>
            <a:r>
              <a:rPr lang="zh-CN" altLang="en-US" dirty="0"/>
              <a:t>中国大恒（集团）有限公司北京图像视觉技术分公司</a:t>
            </a:r>
            <a:endParaRPr lang="zh-CN" altLang="en-US" dirty="0"/>
          </a:p>
          <a:p>
            <a:r>
              <a:rPr lang="zh-CN" altLang="en-US" dirty="0"/>
              <a:t>北京市海淀区苏州街</a:t>
            </a:r>
            <a:r>
              <a:rPr lang="en-US" altLang="zh-CN" dirty="0"/>
              <a:t>3</a:t>
            </a:r>
            <a:r>
              <a:rPr lang="zh-CN" altLang="en-US" dirty="0"/>
              <a:t>号大恒科技大厦北座</a:t>
            </a:r>
            <a:r>
              <a:rPr lang="en-US" altLang="zh-CN" dirty="0"/>
              <a:t>12</a:t>
            </a:r>
            <a:r>
              <a:rPr lang="zh-CN" altLang="en-US" dirty="0"/>
              <a:t>层 </a:t>
            </a:r>
            <a:endParaRPr lang="zh-CN" altLang="en-US" dirty="0"/>
          </a:p>
          <a:p>
            <a:r>
              <a:rPr lang="zh-CN" altLang="en-US" dirty="0"/>
              <a:t>电话：</a:t>
            </a:r>
            <a:r>
              <a:rPr lang="en-US" altLang="zh-CN" dirty="0"/>
              <a:t>86-10-82828878</a:t>
            </a:r>
            <a:endParaRPr lang="en-US" altLang="zh-CN" dirty="0"/>
          </a:p>
          <a:p>
            <a:r>
              <a:rPr lang="zh-CN" altLang="en-US" dirty="0"/>
              <a:t>手机：</a:t>
            </a:r>
            <a:r>
              <a:rPr lang="en-US" altLang="zh-CN" dirty="0"/>
              <a:t>15601291299</a:t>
            </a:r>
            <a:endParaRPr lang="en-US" altLang="zh-CN" dirty="0"/>
          </a:p>
          <a:p>
            <a:r>
              <a:rPr lang="zh-CN" altLang="en-US" dirty="0"/>
              <a:t>邮箱：</a:t>
            </a:r>
            <a:r>
              <a:rPr lang="en-US" altLang="zh-CN" dirty="0"/>
              <a:t>wangyh_js@daheng-imaging.com</a:t>
            </a:r>
            <a:endParaRPr lang="zh-CN" altLang="zh-CN" dirty="0"/>
          </a:p>
          <a:p>
            <a:r>
              <a:rPr lang="zh-CN" altLang="en-US" dirty="0"/>
              <a:t>网址：</a:t>
            </a:r>
            <a:r>
              <a:rPr lang="en-US" altLang="zh-CN" dirty="0"/>
              <a:t>https://www.daheng-imaging.com/</a:t>
            </a:r>
            <a:endParaRPr lang="en-US" altLang="zh-CN" dirty="0"/>
          </a:p>
        </p:txBody>
      </p:sp>
      <p:pic>
        <p:nvPicPr>
          <p:cNvPr id="1026" name="图片 2" descr="https://mail.263.net/wm2e/mail/mailOperate/mailOperateAction_mailInnerFileDownloadImg.do?mailCodeType=img&amp;usr=xingcq@daheng-image.com&amp;sid=M3g4aTluMGcxYzFxN0A3ZDRh&amp;innercid=innerImg15274991827148749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4" y="4034936"/>
            <a:ext cx="1635369" cy="163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项目需求及难点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项目需求及难点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7"/>
          </p:nvPr>
        </p:nvSpPr>
        <p:spPr>
          <a:xfrm>
            <a:off x="550902" y="1639666"/>
            <a:ext cx="11239500" cy="4697355"/>
          </a:xfrm>
        </p:spPr>
        <p:txBody>
          <a:bodyPr>
            <a:normAutofit/>
          </a:bodyPr>
          <a:lstStyle/>
          <a:p>
            <a:r>
              <a:rPr lang="zh-CN" altLang="en-US" dirty="0"/>
              <a:t>检测对象：高速摆动的机械臂上的线束</a:t>
            </a:r>
            <a:endParaRPr lang="en-US" altLang="zh-CN" dirty="0"/>
          </a:p>
          <a:p>
            <a:r>
              <a:rPr lang="zh-CN" altLang="en-US" dirty="0"/>
              <a:t>对象外形检测尺寸描述：</a:t>
            </a:r>
            <a:r>
              <a:rPr lang="en-US" altLang="zh-CN" dirty="0"/>
              <a:t>28mm</a:t>
            </a:r>
            <a:r>
              <a:rPr lang="zh-CN" altLang="en-US" dirty="0"/>
              <a:t>（</a:t>
            </a:r>
            <a:r>
              <a:rPr lang="en-US" altLang="zh-CN" dirty="0"/>
              <a:t>X</a:t>
            </a:r>
            <a:r>
              <a:rPr lang="zh-CN" altLang="en-US" dirty="0"/>
              <a:t>）</a:t>
            </a:r>
            <a:r>
              <a:rPr lang="en-US" altLang="zh-CN" dirty="0"/>
              <a:t>×5mm</a:t>
            </a:r>
            <a:r>
              <a:rPr lang="zh-CN" altLang="en-US" dirty="0"/>
              <a:t>（</a:t>
            </a:r>
            <a:r>
              <a:rPr lang="en-US" altLang="zh-CN" dirty="0"/>
              <a:t>Y</a:t>
            </a:r>
            <a:r>
              <a:rPr lang="zh-CN" altLang="en-US" dirty="0"/>
              <a:t>）</a:t>
            </a:r>
            <a:r>
              <a:rPr lang="en-US" altLang="zh-CN" dirty="0"/>
              <a:t> × 5mm</a:t>
            </a:r>
            <a:r>
              <a:rPr lang="zh-CN" altLang="en-US" dirty="0"/>
              <a:t>（</a:t>
            </a:r>
            <a:r>
              <a:rPr lang="en-US" altLang="zh-CN" dirty="0"/>
              <a:t>Z</a:t>
            </a:r>
            <a:r>
              <a:rPr lang="zh-CN" altLang="en-US" dirty="0"/>
              <a:t>）</a:t>
            </a:r>
            <a:endParaRPr lang="zh-CN" altLang="en-US" dirty="0"/>
          </a:p>
          <a:p>
            <a:r>
              <a:rPr lang="zh-CN" altLang="en-US" dirty="0"/>
              <a:t>安装方式：固定在机械手臂的末端</a:t>
            </a:r>
            <a:endParaRPr lang="en-US" altLang="zh-CN" dirty="0"/>
          </a:p>
          <a:p>
            <a:r>
              <a:rPr lang="zh-CN" altLang="en-US" dirty="0"/>
              <a:t>允许最小拍摄距离：</a:t>
            </a:r>
            <a:r>
              <a:rPr lang="en-US" altLang="zh-CN" dirty="0"/>
              <a:t>100mm</a:t>
            </a:r>
            <a:endParaRPr lang="en-US" altLang="zh-CN" dirty="0"/>
          </a:p>
          <a:p>
            <a:r>
              <a:rPr lang="zh-CN" altLang="en-US" dirty="0"/>
              <a:t>高度方向（</a:t>
            </a:r>
            <a:r>
              <a:rPr lang="en-US" altLang="zh-CN" dirty="0"/>
              <a:t>Z</a:t>
            </a:r>
            <a:r>
              <a:rPr lang="zh-CN" altLang="en-US" dirty="0"/>
              <a:t>方向）测量范围：</a:t>
            </a:r>
            <a:r>
              <a:rPr lang="en-US" altLang="zh-CN" dirty="0"/>
              <a:t>10mm</a:t>
            </a:r>
            <a:endParaRPr lang="en-US" altLang="zh-CN" dirty="0"/>
          </a:p>
          <a:p>
            <a:r>
              <a:rPr lang="zh-CN" altLang="en-US" dirty="0"/>
              <a:t>机械臂摆动的平均线速度：</a:t>
            </a:r>
            <a:r>
              <a:rPr lang="en-US" altLang="zh-CN" dirty="0"/>
              <a:t>628.31mm/s</a:t>
            </a:r>
            <a:endParaRPr lang="en-US" altLang="zh-CN" dirty="0"/>
          </a:p>
          <a:p>
            <a:r>
              <a:rPr lang="zh-CN" altLang="en-US" dirty="0"/>
              <a:t>检测时间：全时间段</a:t>
            </a:r>
            <a:endParaRPr lang="en-US" altLang="zh-CN" dirty="0"/>
          </a:p>
          <a:p>
            <a:r>
              <a:rPr lang="zh-CN" altLang="en-US" dirty="0"/>
              <a:t>精度要求：暂无</a:t>
            </a:r>
            <a:endParaRPr lang="zh-CN" altLang="en-US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550902" y="1155341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参数需求描述</a:t>
            </a:r>
            <a:endParaRPr lang="zh-CN" altLang="en-US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图片 1" descr="线束类别"/>
          <p:cNvPicPr>
            <a:picLocks noChangeAspect="1"/>
          </p:cNvPicPr>
          <p:nvPr/>
        </p:nvPicPr>
        <p:blipFill>
          <a:blip r:embed="rId1"/>
          <a:srcRect t="14364" b="25916"/>
          <a:stretch>
            <a:fillRect/>
          </a:stretch>
        </p:blipFill>
        <p:spPr>
          <a:xfrm>
            <a:off x="5033645" y="2767330"/>
            <a:ext cx="6650355" cy="2978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项目需求及难点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7"/>
          </p:nvPr>
        </p:nvSpPr>
        <p:spPr>
          <a:xfrm>
            <a:off x="550902" y="1639666"/>
            <a:ext cx="11239500" cy="4697355"/>
          </a:xfrm>
        </p:spPr>
        <p:txBody>
          <a:bodyPr>
            <a:normAutofit/>
          </a:bodyPr>
          <a:lstStyle/>
          <a:p>
            <a:r>
              <a:rPr lang="zh-CN" altLang="en-US" dirty="0"/>
              <a:t>检测对象：线束端子的完好程度</a:t>
            </a:r>
            <a:endParaRPr lang="zh-CN" altLang="en-US" dirty="0"/>
          </a:p>
          <a:p>
            <a:pPr lvl="1"/>
            <a:r>
              <a:rPr lang="en-US" altLang="zh-CN" dirty="0"/>
              <a:t>1</a:t>
            </a:r>
            <a:r>
              <a:rPr lang="zh-CN" altLang="en-US" dirty="0"/>
              <a:t>、端子按压处的质量</a:t>
            </a:r>
            <a:endParaRPr lang="zh-CN" altLang="en-US" dirty="0"/>
          </a:p>
          <a:p>
            <a:pPr marL="961390" lvl="2" indent="-234315"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按压处铜箍是否有铜线裸露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61390" lvl="2" indent="-234315">
              <a:buFont typeface="Wingdings" panose="05000000000000000000" charset="0"/>
              <a:buChar char="n"/>
            </a:pPr>
            <a:r>
              <a:rPr lang="zh-CN" altLang="en-US" dirty="0">
                <a:sym typeface="+mn-ea"/>
              </a:rPr>
              <a:t>按压处铜箍是否变形</a:t>
            </a:r>
            <a:endParaRPr lang="zh-CN" altLang="en-US" dirty="0">
              <a:sym typeface="+mn-ea"/>
            </a:endParaRPr>
          </a:p>
          <a:p>
            <a:pPr marL="961390" lvl="2" indent="-234315">
              <a:buFont typeface="Wingdings" panose="05000000000000000000" charset="0"/>
              <a:buChar char="n"/>
            </a:pPr>
            <a:r>
              <a:rPr lang="zh-CN" altLang="en-US" dirty="0">
                <a:sym typeface="+mn-ea"/>
              </a:rPr>
              <a:t>按压处铜箍有飞丝样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US" altLang="zh-CN" dirty="0"/>
              <a:t>2</a:t>
            </a:r>
            <a:r>
              <a:rPr lang="zh-CN" altLang="en-US" dirty="0"/>
              <a:t>、防水端子的质量</a:t>
            </a:r>
            <a:endParaRPr lang="zh-CN" altLang="en-US" dirty="0"/>
          </a:p>
          <a:p>
            <a:pPr marL="961390" lvl="2" indent="-234315"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防水端子破坏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61390" lvl="2" indent="-234315"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防水端子的正反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04190" lvl="1" indent="-234315">
              <a:buFont typeface="Wingdings" panose="05000000000000000000" charset="0"/>
              <a:buChar char="n"/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、抱紧处铜箍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61390" lvl="2" indent="-234315">
              <a:buFont typeface="Wingdings" panose="05000000000000000000" charset="0"/>
              <a:buChar char="n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抱紧处铜箍是否抱紧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61390" lvl="2" indent="-234315">
              <a:buFont typeface="Wingdings" panose="05000000000000000000" charset="0"/>
              <a:buChar char="n"/>
            </a:pPr>
            <a:r>
              <a:rPr lang="zh-CN" altLang="en-US" dirty="0">
                <a:sym typeface="+mn-ea"/>
              </a:rPr>
              <a:t>抱紧处铜箍是否伸出绝缘皮位置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902" y="1155341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检测需求描述</a:t>
            </a:r>
            <a:endParaRPr lang="zh-CN" altLang="en-US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3900" y="1656080"/>
            <a:ext cx="2538095" cy="13030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1656080"/>
            <a:ext cx="3295650" cy="1261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3169920"/>
            <a:ext cx="2415540" cy="990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315" y="3117215"/>
            <a:ext cx="2091690" cy="1043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045" y="3202940"/>
            <a:ext cx="2329180" cy="814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900" y="4371340"/>
            <a:ext cx="2948940" cy="1104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2385" y="4376420"/>
            <a:ext cx="2301875" cy="1101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项目需求及难点</a:t>
            </a:r>
            <a:endParaRPr lang="zh-CN" altLang="en-US" dirty="0"/>
          </a:p>
        </p:txBody>
      </p:sp>
      <p:sp>
        <p:nvSpPr>
          <p:cNvPr id="33" name="内容占位符 32"/>
          <p:cNvSpPr>
            <a:spLocks noGrp="1"/>
          </p:cNvSpPr>
          <p:nvPr>
            <p:ph sz="quarter" idx="17"/>
          </p:nvPr>
        </p:nvSpPr>
        <p:spPr>
          <a:xfrm>
            <a:off x="531167" y="1529975"/>
            <a:ext cx="11020669" cy="39961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难点一：采集速度、测量范围、检测精度，此为相互制约的三项检测指标。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    解决方案：在实验室通过对现场设施的高度、速度、弧长等还原，最终确定在防水端子旁架设一个高帧、高清工业相机，客户现场机械臂在回摆时的摆动速度约在</a:t>
            </a:r>
            <a:r>
              <a:rPr lang="en-US" altLang="zh-CN" b="1" u="sng" dirty="0"/>
              <a:t>628.31mm/s</a:t>
            </a:r>
            <a:r>
              <a:rPr dirty="0"/>
              <a:t>，实验室的机械臂摆动速度约为</a:t>
            </a:r>
            <a:r>
              <a:rPr lang="en-US" altLang="zh-CN" dirty="0"/>
              <a:t>650mm/s</a:t>
            </a:r>
            <a:r>
              <a:rPr dirty="0"/>
              <a:t>，加以光源系统，可以拉低相机曝光，采用</a:t>
            </a:r>
            <a:r>
              <a:rPr lang="en-US" altLang="zh-CN" dirty="0"/>
              <a:t>FA</a:t>
            </a:r>
            <a:r>
              <a:rPr dirty="0"/>
              <a:t>镜头，实现</a:t>
            </a:r>
            <a:r>
              <a:rPr lang="en-US" altLang="zh-CN" dirty="0"/>
              <a:t>1cm</a:t>
            </a:r>
            <a:r>
              <a:rPr dirty="0"/>
              <a:t>左右景深，进而达到不拖影、上下浮动在</a:t>
            </a:r>
            <a:r>
              <a:rPr lang="en-US" altLang="zh-CN" dirty="0"/>
              <a:t>1cm</a:t>
            </a:r>
            <a:r>
              <a:rPr dirty="0"/>
              <a:t>均保持清晰状态。</a:t>
            </a: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难点二：对于被测物三个目标点的检测难度。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    </a:t>
            </a:r>
            <a:r>
              <a:rPr lang="zh-CN" altLang="en-US" dirty="0">
                <a:highlight>
                  <a:srgbClr val="FF0000"/>
                </a:highlight>
              </a:rPr>
              <a:t>解决方案：</a:t>
            </a:r>
            <a:endParaRPr lang="zh-CN" altLang="en-US" dirty="0"/>
          </a:p>
          <a:p>
            <a:pPr marL="0" indent="0">
              <a:lnSpc>
                <a:spcPct val="130000"/>
              </a:lnSpc>
              <a:buNone/>
            </a:pPr>
            <a:endParaRPr sz="1800" dirty="0"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4371" y="104036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项目难点及解决方案</a:t>
            </a:r>
            <a:endParaRPr lang="zh-CN" altLang="en-US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2790" y="3237230"/>
            <a:ext cx="4469130" cy="3078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dirty="0"/>
              <a:t>视觉</a:t>
            </a:r>
            <a:r>
              <a:rPr lang="zh-CN" altLang="en-US" dirty="0"/>
              <a:t>选型及系统搭建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8470" y="3429000"/>
            <a:ext cx="4883785" cy="2672715"/>
          </a:xfrm>
          <a:prstGeom prst="rect">
            <a:avLst/>
          </a:prstGeom>
        </p:spPr>
      </p:pic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视觉系统选型及搭建</a:t>
            </a:r>
            <a:endParaRPr lang="zh-CN" altLang="en-US" dirty="0"/>
          </a:p>
        </p:txBody>
      </p:sp>
      <p:sp>
        <p:nvSpPr>
          <p:cNvPr id="33" name="内容占位符 32"/>
          <p:cNvSpPr>
            <a:spLocks noGrp="1"/>
          </p:cNvSpPr>
          <p:nvPr>
            <p:ph sz="quarter" idx="17"/>
          </p:nvPr>
        </p:nvSpPr>
        <p:spPr>
          <a:xfrm>
            <a:off x="444499" y="947127"/>
            <a:ext cx="11239500" cy="543357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</a:rPr>
              <a:t>根据方案整体设计思路所述，先确定</a:t>
            </a:r>
            <a:r>
              <a:rPr lang="zh-CN" altLang="en-US" b="1" u="sng" dirty="0">
                <a:solidFill>
                  <a:schemeClr val="tx1"/>
                </a:solidFill>
              </a:rPr>
              <a:t>用</a:t>
            </a:r>
            <a:r>
              <a:rPr lang="en-US" altLang="zh-CN" b="1" u="sng" dirty="0">
                <a:solidFill>
                  <a:schemeClr val="tx1"/>
                </a:solidFill>
              </a:rPr>
              <a:t>2</a:t>
            </a:r>
            <a:r>
              <a:rPr lang="zh-CN" altLang="en-US" b="1" u="sng" dirty="0">
                <a:solidFill>
                  <a:schemeClr val="tx1"/>
                </a:solidFill>
              </a:rPr>
              <a:t>台</a:t>
            </a:r>
            <a:r>
              <a:rPr lang="en-US" altLang="zh-CN" b="1" u="sng" dirty="0">
                <a:solidFill>
                  <a:schemeClr val="tx1"/>
                </a:solidFill>
              </a:rPr>
              <a:t>2D</a:t>
            </a:r>
            <a:r>
              <a:rPr lang="zh-CN" altLang="en-US" b="1" u="sng" dirty="0">
                <a:solidFill>
                  <a:schemeClr val="tx1"/>
                </a:solidFill>
              </a:rPr>
              <a:t>相机</a:t>
            </a:r>
            <a:r>
              <a:rPr lang="zh-CN" altLang="en-US" dirty="0">
                <a:solidFill>
                  <a:schemeClr val="tx1"/>
                </a:solidFill>
              </a:rPr>
              <a:t>完成对两个防水塞加工工位旁扇形范围内的图像数据获取，</a:t>
            </a:r>
            <a:r>
              <a:rPr lang="zh-CN" altLang="en-US" b="1" dirty="0">
                <a:solidFill>
                  <a:schemeClr val="tx1"/>
                </a:solidFill>
              </a:rPr>
              <a:t>每台覆盖视野约为：</a:t>
            </a:r>
            <a:r>
              <a:rPr lang="en-US" altLang="zh-CN" b="1" dirty="0">
                <a:solidFill>
                  <a:schemeClr val="tx1"/>
                </a:solidFill>
              </a:rPr>
              <a:t>70*50</a:t>
            </a:r>
            <a:r>
              <a:rPr b="1" dirty="0">
                <a:solidFill>
                  <a:schemeClr val="tx1"/>
                </a:solidFill>
              </a:rPr>
              <a:t>（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mm</a:t>
            </a:r>
            <a:r>
              <a:rPr b="1" dirty="0">
                <a:solidFill>
                  <a:schemeClr val="tx1"/>
                </a:solidFill>
              </a:rPr>
              <a:t>）</a:t>
            </a:r>
            <a:r>
              <a:rPr lang="zh-CN" altLang="en-US" dirty="0"/>
              <a:t>；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选择水星二代相机，搭配</a:t>
            </a:r>
            <a:r>
              <a:rPr lang="en-US" altLang="zh-CN" dirty="0"/>
              <a:t>16mm</a:t>
            </a:r>
            <a:r>
              <a:rPr dirty="0"/>
              <a:t>焦距镜头及</a:t>
            </a:r>
            <a:r>
              <a:rPr lang="zh-CN" altLang="en-US" dirty="0"/>
              <a:t>大功率环形光源，搭建出</a:t>
            </a:r>
            <a:r>
              <a:rPr lang="en-US" altLang="zh-CN" dirty="0"/>
              <a:t>2D</a:t>
            </a:r>
            <a:r>
              <a:rPr lang="zh-CN" altLang="en-US" dirty="0"/>
              <a:t>图像成像系统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zh-CN" altLang="en-US" b="1" dirty="0">
                <a:solidFill>
                  <a:schemeClr val="tx1"/>
                </a:solidFill>
              </a:rPr>
              <a:t>。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b="1">
                <a:solidFill>
                  <a:schemeClr val="tx1"/>
                </a:solidFill>
                <a:sym typeface="+mn-ea"/>
              </a:rPr>
              <a:t>相机型号：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MER2-230-168U3C</a:t>
            </a:r>
            <a:r>
              <a:rPr b="1">
                <a:solidFill>
                  <a:schemeClr val="tx1"/>
                </a:solidFill>
                <a:sym typeface="+mn-ea"/>
              </a:rPr>
              <a:t>、镜头型号：HN-1624-20M-C1-1X</a:t>
            </a:r>
            <a:endParaRPr b="1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b="1">
                <a:solidFill>
                  <a:schemeClr val="tx1"/>
                </a:solidFill>
                <a:sym typeface="+mn-ea"/>
              </a:rPr>
              <a:t>光源型号：HV-RG-120-080-60-SW-S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0</a:t>
            </a:r>
            <a:r>
              <a:rPr b="1">
                <a:solidFill>
                  <a:schemeClr val="tx1"/>
                </a:solidFill>
                <a:sym typeface="+mn-ea"/>
              </a:rPr>
              <a:t>1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3</a:t>
            </a:r>
            <a:r>
              <a:rPr b="1">
                <a:solidFill>
                  <a:schemeClr val="tx1"/>
                </a:solidFill>
                <a:sym typeface="+mn-ea"/>
              </a:rPr>
              <a:t>-V0</a:t>
            </a:r>
            <a:endParaRPr lang="zh-CN" altLang="en-US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dirty="0"/>
              <a:t>每台视觉系统可达到的测量指标如下表所示：</a:t>
            </a:r>
            <a:endParaRPr lang="zh-CN" altLang="en-US" dirty="0"/>
          </a:p>
          <a:p>
            <a:pPr marL="0" indent="0">
              <a:buNone/>
            </a:pPr>
            <a:endParaRPr lang="en-US" altLang="zh-CN" sz="2000" dirty="0"/>
          </a:p>
        </p:txBody>
      </p:sp>
      <p:sp>
        <p:nvSpPr>
          <p:cNvPr id="5" name="矩形 4"/>
          <p:cNvSpPr/>
          <p:nvPr/>
        </p:nvSpPr>
        <p:spPr>
          <a:xfrm>
            <a:off x="8519571" y="2712852"/>
            <a:ext cx="196088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视觉系统基本检测参数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731204" y="3020834"/>
          <a:ext cx="3441065" cy="309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896"/>
                <a:gridCol w="1736035"/>
              </a:tblGrid>
              <a:tr h="457200">
                <a:tc>
                  <a:txBody>
                    <a:bodyPr/>
                    <a:lstStyle>
                      <a:defPPr>
                        <a:defRPr lang="zh-CN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/>
                        <a:t>型号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400">
                          <a:solidFill>
                            <a:schemeClr val="bg1"/>
                          </a:solidFill>
                          <a:sym typeface="+mn-ea"/>
                        </a:rPr>
                        <a:t>MER2-230-168U3C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 anchor="ctr"/>
                </a:tc>
              </a:tr>
              <a:tr h="370224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/>
                        <a:t>像素值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230</a:t>
                      </a:r>
                      <a:r>
                        <a:rPr lang="zh-CN" altLang="en-US" sz="1400" b="1" dirty="0"/>
                        <a:t>万</a:t>
                      </a:r>
                      <a:endParaRPr lang="zh-CN" altLang="en-US" sz="1400" b="1" dirty="0"/>
                    </a:p>
                  </a:txBody>
                  <a:tcPr anchor="ctr"/>
                </a:tc>
              </a:tr>
              <a:tr h="35179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sz="1400" b="1" dirty="0"/>
                        <a:t>颜色</a:t>
                      </a:r>
                      <a:endParaRPr lang="zh-CN" sz="1400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/>
                        <a:t>彩色</a:t>
                      </a:r>
                      <a:endParaRPr lang="zh-CN" altLang="en-US" sz="1400" b="1" dirty="0"/>
                    </a:p>
                  </a:txBody>
                  <a:tcPr anchor="ctr"/>
                </a:tc>
              </a:tr>
              <a:tr h="370451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/>
                        <a:t>帧率（</a:t>
                      </a:r>
                      <a:r>
                        <a:rPr lang="en-US" altLang="zh-CN" sz="1400" b="1" dirty="0"/>
                        <a:t>fps</a:t>
                      </a:r>
                      <a:r>
                        <a:rPr lang="zh-CN" altLang="en-US" sz="1400" b="1" dirty="0"/>
                        <a:t>）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kern="1200" dirty="0">
                          <a:cs typeface="+mn-cs"/>
                        </a:rPr>
                        <a:t>168</a:t>
                      </a:r>
                      <a:endParaRPr lang="zh-CN" altLang="en-US" sz="1400" b="1" dirty="0"/>
                    </a:p>
                  </a:txBody>
                  <a:tcPr anchor="ctr"/>
                </a:tc>
              </a:tr>
              <a:tr h="370451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zh-CN" altLang="en-US" sz="1400" b="1" dirty="0"/>
                        <a:t>视野范围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28*5mm</a:t>
                      </a:r>
                      <a:endParaRPr lang="zh-CN" altLang="en-US" sz="1400" b="1" dirty="0"/>
                    </a:p>
                  </a:txBody>
                  <a:tcPr anchor="ctr"/>
                </a:tc>
              </a:tr>
              <a:tr h="370451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/>
                        <a:t>焦距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16mm</a:t>
                      </a:r>
                      <a:endParaRPr lang="zh-CN" altLang="en-US" sz="1400" b="1" dirty="0"/>
                    </a:p>
                  </a:txBody>
                  <a:tcPr anchor="ctr"/>
                </a:tc>
              </a:tr>
              <a:tr h="370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/>
                        <a:t>拍摄距离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100mm</a:t>
                      </a:r>
                      <a:endParaRPr lang="zh-CN" altLang="en-US" sz="1400" b="1" dirty="0"/>
                    </a:p>
                  </a:txBody>
                  <a:tcPr anchor="ctr"/>
                </a:tc>
              </a:tr>
              <a:tr h="370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/>
                        <a:t>图像精度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≤0.5mm/pixel</a:t>
                      </a:r>
                      <a:endParaRPr lang="zh-CN" altLang="en-US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444500" y="100621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硬件选型及参数</a:t>
            </a:r>
            <a:endParaRPr lang="zh-CN" altLang="en-US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视觉系统选型及搭建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444500" y="1441805"/>
            <a:ext cx="11402944" cy="403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实验室搭建示例：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ym typeface="+mn-ea"/>
              </a:rPr>
              <a:t>现场回摆时的摆动速度</a:t>
            </a:r>
            <a:endParaRPr lang="zh-CN" altLang="en-US" sz="1600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ym typeface="+mn-ea"/>
              </a:rPr>
              <a:t>约在</a:t>
            </a:r>
            <a:r>
              <a:rPr lang="en-US" altLang="zh-CN" sz="1600" b="1" u="sng" dirty="0">
                <a:sym typeface="+mn-ea"/>
              </a:rPr>
              <a:t>628.31mm/s</a:t>
            </a:r>
            <a:endParaRPr lang="en-US" altLang="zh-CN" sz="1600" b="1" u="sng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sz="1600" dirty="0">
                <a:sym typeface="+mn-ea"/>
              </a:rPr>
              <a:t>实验室的机械臂</a:t>
            </a:r>
            <a:endParaRPr sz="1600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sz="1600" dirty="0">
                <a:sym typeface="+mn-ea"/>
              </a:rPr>
              <a:t>摆动速度约为</a:t>
            </a:r>
            <a:r>
              <a:rPr lang="en-US" altLang="zh-CN" sz="1600" b="1" u="sng" dirty="0">
                <a:sym typeface="+mn-ea"/>
              </a:rPr>
              <a:t>650mm/s</a:t>
            </a:r>
            <a:endParaRPr lang="en-US" altLang="zh-CN" sz="1600" b="1" u="sng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ym typeface="+mn-ea"/>
              </a:rPr>
              <a:t>镜头表面距离端子</a:t>
            </a:r>
            <a:r>
              <a:rPr lang="zh-CN" altLang="en-US" sz="1600" b="1" u="sng" dirty="0">
                <a:sym typeface="+mn-ea"/>
              </a:rPr>
              <a:t>：</a:t>
            </a:r>
            <a:r>
              <a:rPr lang="en-US" altLang="zh-CN" sz="1600" b="1" u="sng" dirty="0">
                <a:sym typeface="+mn-ea"/>
              </a:rPr>
              <a:t>100mm</a:t>
            </a:r>
            <a:endParaRPr lang="en-US" altLang="zh-CN" sz="1600" b="1" u="sng" dirty="0">
              <a:sym typeface="+mn-ea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ym typeface="+mn-ea"/>
              </a:rPr>
              <a:t>光源距离端子：</a:t>
            </a:r>
            <a:r>
              <a:rPr lang="en-US" altLang="zh-CN" sz="1600" dirty="0">
                <a:sym typeface="+mn-ea"/>
              </a:rPr>
              <a:t>70mm</a:t>
            </a:r>
            <a:endParaRPr lang="en-US" altLang="zh-CN" sz="1600" dirty="0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44500" y="1072473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52F76"/>
                </a:solidFill>
                <a:latin typeface="+mj-lt"/>
                <a:ea typeface="+mj-ea"/>
                <a:cs typeface="+mj-cs"/>
              </a:rPr>
              <a:t>系统搭建验证</a:t>
            </a:r>
            <a:endParaRPr lang="en-US" altLang="zh-CN" b="1" dirty="0">
              <a:solidFill>
                <a:srgbClr val="152F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图片 1" descr="环境搭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901315" y="2039620"/>
            <a:ext cx="4673600" cy="3505200"/>
          </a:xfrm>
          <a:prstGeom prst="rect">
            <a:avLst/>
          </a:prstGeom>
        </p:spPr>
      </p:pic>
      <p:pic>
        <p:nvPicPr>
          <p:cNvPr id="3" name="图片 2" descr="硬件搭配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49135" y="2040255"/>
            <a:ext cx="4672330" cy="3504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1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13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1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15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6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8.xml><?xml version="1.0" encoding="utf-8"?>
<p:tagLst xmlns:p="http://schemas.openxmlformats.org/presentationml/2006/main">
  <p:tag name="commondata" val="eyJoZGlkIjoiNWIxOTc2YmNjYzYwNjgyM2NkNzhhNWU4OTJmMTRmYjcifQ==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p="http://schemas.openxmlformats.org/presentationml/2006/main">
  <p:tag name="MH" val="20180313160555"/>
  <p:tag name="MH_LIBRARY" val="GRAPHIC"/>
  <p:tag name="MH_ORDER" val="Straight Connector 5"/>
</p:tagLst>
</file>

<file path=ppt/tags/tag5.xml><?xml version="1.0" encoding="utf-8"?>
<p:tagLst xmlns:p="http://schemas.openxmlformats.org/presentationml/2006/main">
  <p:tag name="MH" val="20180313160555"/>
  <p:tag name="MH_LIBRARY" val="GRAPHIC"/>
  <p:tag name="MH_ORDER" val="Straight Connector 6"/>
</p:tagLst>
</file>

<file path=ppt/tags/tag6.xml><?xml version="1.0" encoding="utf-8"?>
<p:tagLst xmlns:p="http://schemas.openxmlformats.org/presentationml/2006/main">
  <p:tag name="MH" val="20180228153108"/>
  <p:tag name="MH_LIBRARY" val="GRAPHIC"/>
  <p:tag name="MH_ORDER" val="矩形 10"/>
</p:tagLst>
</file>

<file path=ppt/tags/tag7.xml><?xml version="1.0" encoding="utf-8"?>
<p:tagLst xmlns:p="http://schemas.openxmlformats.org/presentationml/2006/main">
  <p:tag name="MH" val="20180313160555"/>
  <p:tag name="MH_LIBRARY" val="GRAPHIC"/>
  <p:tag name="MH_ORDER" val="Straight Connector 5"/>
</p:tagLst>
</file>

<file path=ppt/tags/tag8.xml><?xml version="1.0" encoding="utf-8"?>
<p:tagLst xmlns:p="http://schemas.openxmlformats.org/presentationml/2006/main">
  <p:tag name="MH" val="20180313160555"/>
  <p:tag name="MH_LIBRARY" val="GRAPHIC"/>
  <p:tag name="MH_ORDER" val="Straight Connector 6"/>
</p:tagLst>
</file>

<file path=ppt/tags/tag9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自定义 1">
      <a:dk1>
        <a:srgbClr val="000000"/>
      </a:dk1>
      <a:lt1>
        <a:sysClr val="window" lastClr="FFFFFF"/>
      </a:lt1>
      <a:dk2>
        <a:srgbClr val="152F76"/>
      </a:dk2>
      <a:lt2>
        <a:srgbClr val="F8B62B"/>
      </a:lt2>
      <a:accent1>
        <a:srgbClr val="152F76"/>
      </a:accent1>
      <a:accent2>
        <a:srgbClr val="F8B62B"/>
      </a:accent2>
      <a:accent3>
        <a:srgbClr val="A5A5A5"/>
      </a:accent3>
      <a:accent4>
        <a:srgbClr val="954F72"/>
      </a:accent4>
      <a:accent5>
        <a:srgbClr val="70AD47"/>
      </a:accent5>
      <a:accent6>
        <a:srgbClr val="4472C4"/>
      </a:accent6>
      <a:hlink>
        <a:srgbClr val="152F76"/>
      </a:hlink>
      <a:folHlink>
        <a:srgbClr val="954F72"/>
      </a:folHlink>
    </a:clrScheme>
    <a:fontScheme name="微软雅黑+Arail">
      <a:majorFont>
        <a:latin typeface="微软雅黑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kumimoji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2191</Words>
  <Application>WPS 演示</Application>
  <PresentationFormat>宽屏</PresentationFormat>
  <Paragraphs>278</Paragraphs>
  <Slides>27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Calibri</vt:lpstr>
      <vt:lpstr>Impact</vt:lpstr>
      <vt:lpstr>Times New Roman</vt:lpstr>
      <vt:lpstr>Wingdings</vt:lpstr>
      <vt:lpstr>Arial Unicode MS</vt:lpstr>
      <vt:lpstr>Office 主题</vt:lpstr>
      <vt:lpstr>PowerPoint 演示文稿</vt:lpstr>
      <vt:lpstr>PowerPoint 演示文稿</vt:lpstr>
      <vt:lpstr>PowerPoint 演示文稿</vt:lpstr>
      <vt:lpstr>项目需求及难点</vt:lpstr>
      <vt:lpstr>项目需求及难点</vt:lpstr>
      <vt:lpstr>项目需求及难点</vt:lpstr>
      <vt:lpstr>PowerPoint 演示文稿</vt:lpstr>
      <vt:lpstr>视觉系统选型及搭建</vt:lpstr>
      <vt:lpstr>视觉系统选型及搭建</vt:lpstr>
      <vt:lpstr>视觉系统选型及搭建</vt:lpstr>
      <vt:lpstr>视觉系统选型及搭建</vt:lpstr>
      <vt:lpstr>视觉系统选型及搭建</vt:lpstr>
      <vt:lpstr>视觉系统选型及搭建</vt:lpstr>
      <vt:lpstr>视觉系统选型及搭建</vt:lpstr>
      <vt:lpstr>视觉系统选型及搭建</vt:lpstr>
      <vt:lpstr>视觉系统选型及搭建</vt:lpstr>
      <vt:lpstr>PowerPoint 演示文稿</vt:lpstr>
      <vt:lpstr>软件算法及调试</vt:lpstr>
      <vt:lpstr>软件算法及调试</vt:lpstr>
      <vt:lpstr>软件算法及调试</vt:lpstr>
      <vt:lpstr>软件算法及调试</vt:lpstr>
      <vt:lpstr>软件算法及调试</vt:lpstr>
      <vt:lpstr>软件算法及调试</vt:lpstr>
      <vt:lpstr>PowerPoint 演示文稿</vt:lpstr>
      <vt:lpstr>软件算法及调试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王远珩</cp:lastModifiedBy>
  <cp:revision>561</cp:revision>
  <dcterms:created xsi:type="dcterms:W3CDTF">2015-05-05T08:02:00Z</dcterms:created>
  <dcterms:modified xsi:type="dcterms:W3CDTF">2024-06-06T07:00:07Z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KSORubyTemplateID">
    <vt:lpwstr>13</vt:lpwstr>
  </property>
  <property fmtid="{D5CDD505-2E9C-101B-9397-08002B2CF9AE}" pid="4" name="ICV">
    <vt:lpwstr>674AA371B95348979447CB32A3097B2F_12</vt:lpwstr>
  </property>
</Properties>
</file>